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68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1" r:id="rId15"/>
    <p:sldId id="270" r:id="rId1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108" y="3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jpe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16752D-A510-4689-9A0B-F7BE3B445744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5DDCB8-6382-49AD-8531-91E6BBF7CD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90552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DDCB8-6382-49AD-8531-91E6BBF7CD6F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2048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C0D58A-8C83-4EEE-DF14-BEA0C46383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1F1B820-30FE-1AAB-82CC-2FE75AEAB0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DE66810-C4B7-7188-F173-BF6657403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F7CD8-31FC-49E1-867D-1B40E71535B9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61978C4-D3B1-78D5-CA7C-D3F2DF8B7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FACC150-D2B1-2544-5C03-DA3E2E45B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6DF7E-1B2D-4465-9CF2-094AD171AF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7631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5BAC951-687A-4AC9-DD63-01B993187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E536529-FF80-B2B0-7DA1-E085D8FD0C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3B6425C-5626-D6DC-83D6-7F1B18728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F7CD8-31FC-49E1-867D-1B40E71535B9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88914DE-0B72-C7C2-639C-24C14703E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A6EBA00-E757-1698-FE6E-2749FE997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6DF7E-1B2D-4465-9CF2-094AD171AF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2732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29F976C-5E01-AC2E-011A-16880D93B4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4643FF0-AEA2-1CE4-C455-0D1093EE27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B0ED155-FD71-301F-9583-5B66B29CD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F7CD8-31FC-49E1-867D-1B40E71535B9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3A78834-DFA9-BB93-822A-C98EA9971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20A8F89-2016-833D-9095-2C72BCCDD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6DF7E-1B2D-4465-9CF2-094AD171AF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0543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7C5FB3-DB36-B1BF-7A9D-291EB36B4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1D7C902-8493-337E-4346-9823B2B1E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B60FF8F-0E05-9F30-36B7-9E5B268FE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F7CD8-31FC-49E1-867D-1B40E71535B9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A20927E-7B6A-010E-A296-EBA825C04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49531A9-1800-AE6C-01F2-DC5DF2C33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6DF7E-1B2D-4465-9CF2-094AD171AF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5645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084F02-0DBC-18BA-8F4F-976E817B9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2184531-1240-7289-293E-07B66BCA5D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F7D0431-BBA4-86BF-3708-E9D344F5A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F7CD8-31FC-49E1-867D-1B40E71535B9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5DE77CA-0D71-702B-0781-605B87A73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322C7E7-A582-48FE-BA33-6E480FF02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6DF7E-1B2D-4465-9CF2-094AD171AF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088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0D41824-344F-B7BA-EBA0-3D2D8E42A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4B3FD6-3782-1036-C7CD-B25C001719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42D0311-1B4A-3B83-27C8-7EB478C467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7D9405E-C3C4-89F5-B86A-CB0B4E1E9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F7CD8-31FC-49E1-867D-1B40E71535B9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F2F545F-8241-6247-742A-4558760E7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20A9008-4037-BBED-8352-7D11790A1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6DF7E-1B2D-4465-9CF2-094AD171AF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6042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B87FEF3-7AF8-FC99-F715-75F065C4E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C69435E-C8F5-2101-6157-97AAE9B80D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E613E35-03C0-C7C4-B4A5-98BFD1A767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C97D2E0-6ED1-573E-8751-4B52367D73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1CDD157-4089-9054-7888-ADFE9E615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64E2F83-E3A5-29BF-6DBF-66BA1E592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F7CD8-31FC-49E1-867D-1B40E71535B9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CCB68BA-7874-7FF8-86FC-C5CE79B05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8289575A-32E2-608E-D3C1-1F3F1BE15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6DF7E-1B2D-4465-9CF2-094AD171AF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7219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6B96C3C-9904-6FFC-163F-7198FA00F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939E297-FAC2-5CFD-9BB3-F9B011B72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F7CD8-31FC-49E1-867D-1B40E71535B9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91F24416-1D37-D0D7-83DF-6D19BDC22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3FAFD2A-6F4F-46F1-A35F-8CDF85F00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6DF7E-1B2D-4465-9CF2-094AD171AF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9344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776A5CD-89D7-CA23-5F1D-FCB83E79B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F7CD8-31FC-49E1-867D-1B40E71535B9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17B79F0-397E-CF6B-905A-E14F809FF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CDAC5CD-E533-0669-804A-5E54FE1F5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6DF7E-1B2D-4465-9CF2-094AD171AF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5665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A0C744-35A1-2170-48F0-B5332C436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9D2ECCB-BDE0-7135-AE8D-D041D097D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BB869B0-B09A-3230-CDB4-21C5942F6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3F036F3-64D5-BB6F-2307-9A2090C6D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F7CD8-31FC-49E1-867D-1B40E71535B9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9E186AA-EC0A-BC84-1DA7-55967D986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4123764-8523-9E65-B43C-736754723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6DF7E-1B2D-4465-9CF2-094AD171AF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8460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29F548D-1F5D-FB89-9733-D97C4C480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36B28ED-0AB5-9674-EEA2-A5372411A3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7D8AC3B-E0F8-B663-7344-8D03B7F55D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3C6A492-9517-6847-27DE-90E4E2085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F7CD8-31FC-49E1-867D-1B40E71535B9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9861398-EEBB-3925-90B0-3C5E3456B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3D508A2-80F1-17A1-619F-DEBAE3535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6DF7E-1B2D-4465-9CF2-094AD171AF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0427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3ED9FA6-4255-753F-AAC6-61CBD621E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DDD6787-23E7-6E57-B1B5-199C6B5349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B0C8AAA-B168-1C8E-3488-5AA02343B5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DF7CD8-31FC-49E1-867D-1B40E71535B9}" type="datetimeFigureOut">
              <a:rPr kumimoji="1" lang="ja-JP" altLang="en-US" smtClean="0"/>
              <a:t>2025/6/26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B2046D4-56C2-1928-89D0-858A0EE13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BB49505-7684-F911-2A9A-1D30EF430E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646DF7E-1B2D-4465-9CF2-094AD171AF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4513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jpe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20.png"/><Relationship Id="rId3" Type="http://schemas.openxmlformats.org/officeDocument/2006/relationships/image" Target="../media/image30.jpeg"/><Relationship Id="rId7" Type="http://schemas.openxmlformats.org/officeDocument/2006/relationships/image" Target="../media/image2.png"/><Relationship Id="rId12" Type="http://schemas.openxmlformats.org/officeDocument/2006/relationships/image" Target="../media/image36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11" Type="http://schemas.openxmlformats.org/officeDocument/2006/relationships/image" Target="../media/image35.png"/><Relationship Id="rId5" Type="http://schemas.openxmlformats.org/officeDocument/2006/relationships/image" Target="../media/image3.jpeg"/><Relationship Id="rId10" Type="http://schemas.openxmlformats.org/officeDocument/2006/relationships/image" Target="../media/image34.svg"/><Relationship Id="rId4" Type="http://schemas.openxmlformats.org/officeDocument/2006/relationships/image" Target="../media/image31.png"/><Relationship Id="rId9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四角形: 角を丸くする 25">
            <a:extLst>
              <a:ext uri="{FF2B5EF4-FFF2-40B4-BE49-F238E27FC236}">
                <a16:creationId xmlns:a16="http://schemas.microsoft.com/office/drawing/2014/main" id="{1DB1C002-6E37-797E-03FC-2EDA1E306D21}"/>
              </a:ext>
            </a:extLst>
          </p:cNvPr>
          <p:cNvSpPr/>
          <p:nvPr/>
        </p:nvSpPr>
        <p:spPr>
          <a:xfrm>
            <a:off x="471185" y="514352"/>
            <a:ext cx="11089443" cy="5257799"/>
          </a:xfrm>
          <a:prstGeom prst="roundRect">
            <a:avLst>
              <a:gd name="adj" fmla="val 6198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028" name="Picture 4" descr="Microsoft Copilot Studio Training - Flexmind">
            <a:extLst>
              <a:ext uri="{FF2B5EF4-FFF2-40B4-BE49-F238E27FC236}">
                <a16:creationId xmlns:a16="http://schemas.microsoft.com/office/drawing/2014/main" id="{FA6C7673-2D19-A2A5-B677-50C2737BD2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1368" y="800775"/>
            <a:ext cx="877135" cy="877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pilot Logo, symbol, meaning, history, PNG, brand">
            <a:extLst>
              <a:ext uri="{FF2B5EF4-FFF2-40B4-BE49-F238E27FC236}">
                <a16:creationId xmlns:a16="http://schemas.microsoft.com/office/drawing/2014/main" id="{B1829A58-2DD7-8491-8B20-91FBD3B939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649" y="2496846"/>
            <a:ext cx="1237801" cy="696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D69DB780-8F86-B810-E8C0-FC36D63F6E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5169" y="3113050"/>
            <a:ext cx="999785" cy="999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33BF7EF-AE7F-8A19-EA18-E3BACEFDD501}"/>
              </a:ext>
            </a:extLst>
          </p:cNvPr>
          <p:cNvSpPr txBox="1"/>
          <p:nvPr/>
        </p:nvSpPr>
        <p:spPr>
          <a:xfrm>
            <a:off x="5589837" y="1054676"/>
            <a:ext cx="1689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Copilo</a:t>
            </a:r>
            <a:r>
              <a:rPr lang="en-US" altLang="ja-JP" dirty="0"/>
              <a:t>t Studio</a:t>
            </a:r>
            <a:endParaRPr kumimoji="1" lang="ja-JP" altLang="en-US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558A5D4-3AF5-298B-3B8A-EA77D8ACFA49}"/>
              </a:ext>
            </a:extLst>
          </p:cNvPr>
          <p:cNvSpPr txBox="1"/>
          <p:nvPr/>
        </p:nvSpPr>
        <p:spPr>
          <a:xfrm>
            <a:off x="642635" y="3329090"/>
            <a:ext cx="2085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M365 Copilot App</a:t>
            </a:r>
            <a:endParaRPr kumimoji="1" lang="ja-JP" altLang="en-US" dirty="0"/>
          </a:p>
        </p:txBody>
      </p:sp>
      <p:pic>
        <p:nvPicPr>
          <p:cNvPr id="1040" name="Picture 16" descr="Microsoft Teams Logo, symbol, meaning, history, PNG, brand">
            <a:extLst>
              <a:ext uri="{FF2B5EF4-FFF2-40B4-BE49-F238E27FC236}">
                <a16:creationId xmlns:a16="http://schemas.microsoft.com/office/drawing/2014/main" id="{7A6E39B4-DA34-27A2-1518-1A321C68FB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755" y="4075716"/>
            <a:ext cx="1361581" cy="765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4307D8E-FF29-0409-6414-9C450AAF705D}"/>
              </a:ext>
            </a:extLst>
          </p:cNvPr>
          <p:cNvSpPr txBox="1"/>
          <p:nvPr/>
        </p:nvSpPr>
        <p:spPr>
          <a:xfrm>
            <a:off x="694730" y="4995737"/>
            <a:ext cx="1981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Microsoft Teams</a:t>
            </a:r>
            <a:endParaRPr kumimoji="1"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40EEE37-41A5-F3D6-BFE8-F00E993C163C}"/>
              </a:ext>
            </a:extLst>
          </p:cNvPr>
          <p:cNvSpPr txBox="1"/>
          <p:nvPr/>
        </p:nvSpPr>
        <p:spPr>
          <a:xfrm>
            <a:off x="4730345" y="4112835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カスタム</a:t>
            </a:r>
            <a:br>
              <a:rPr kumimoji="1" lang="en-US" altLang="ja-JP" dirty="0"/>
            </a:br>
            <a:r>
              <a:rPr kumimoji="1" lang="ja-JP" altLang="en-US" dirty="0"/>
              <a:t>エージェント</a:t>
            </a:r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D478E88E-1F98-86AE-E7D6-97CFF10C6174}"/>
              </a:ext>
            </a:extLst>
          </p:cNvPr>
          <p:cNvCxnSpPr/>
          <p:nvPr/>
        </p:nvCxnSpPr>
        <p:spPr>
          <a:xfrm>
            <a:off x="2539680" y="2873633"/>
            <a:ext cx="2190665" cy="651053"/>
          </a:xfrm>
          <a:prstGeom prst="straightConnector1">
            <a:avLst/>
          </a:prstGeom>
          <a:ln w="25400"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F1F1CFD6-8F5C-DAB2-7C1D-529E7C29FD94}"/>
              </a:ext>
            </a:extLst>
          </p:cNvPr>
          <p:cNvCxnSpPr>
            <a:cxnSpLocks/>
          </p:cNvCxnSpPr>
          <p:nvPr/>
        </p:nvCxnSpPr>
        <p:spPr>
          <a:xfrm flipV="1">
            <a:off x="2539680" y="3787308"/>
            <a:ext cx="2190665" cy="651053"/>
          </a:xfrm>
          <a:prstGeom prst="straightConnector1">
            <a:avLst/>
          </a:prstGeom>
          <a:ln w="25400"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矢印: 下 13">
            <a:extLst>
              <a:ext uri="{FF2B5EF4-FFF2-40B4-BE49-F238E27FC236}">
                <a16:creationId xmlns:a16="http://schemas.microsoft.com/office/drawing/2014/main" id="{4A30D0DA-B9CB-FF79-9291-FC2C19EDCE7A}"/>
              </a:ext>
            </a:extLst>
          </p:cNvPr>
          <p:cNvSpPr/>
          <p:nvPr/>
        </p:nvSpPr>
        <p:spPr>
          <a:xfrm>
            <a:off x="5102739" y="1867015"/>
            <a:ext cx="704643" cy="1131530"/>
          </a:xfrm>
          <a:prstGeom prst="down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4896759A-C1F6-D2EF-5CB0-56A664AD4190}"/>
              </a:ext>
            </a:extLst>
          </p:cNvPr>
          <p:cNvSpPr txBox="1"/>
          <p:nvPr/>
        </p:nvSpPr>
        <p:spPr>
          <a:xfrm>
            <a:off x="5701522" y="2083863"/>
            <a:ext cx="68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開発</a:t>
            </a:r>
          </a:p>
        </p:txBody>
      </p: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9756D494-70F9-AD91-17B4-3039C6B5F292}"/>
              </a:ext>
            </a:extLst>
          </p:cNvPr>
          <p:cNvCxnSpPr>
            <a:cxnSpLocks/>
          </p:cNvCxnSpPr>
          <p:nvPr/>
        </p:nvCxnSpPr>
        <p:spPr>
          <a:xfrm>
            <a:off x="6230238" y="3653208"/>
            <a:ext cx="1913283" cy="222"/>
          </a:xfrm>
          <a:prstGeom prst="straightConnector1">
            <a:avLst/>
          </a:prstGeom>
          <a:ln w="25400"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グラフィックス 19">
            <a:extLst>
              <a:ext uri="{FF2B5EF4-FFF2-40B4-BE49-F238E27FC236}">
                <a16:creationId xmlns:a16="http://schemas.microsoft.com/office/drawing/2014/main" id="{84BF0643-B651-F4AC-1F1B-BE2A8BB943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664014" y="3329090"/>
            <a:ext cx="783922" cy="783922"/>
          </a:xfrm>
          <a:prstGeom prst="rect">
            <a:avLst/>
          </a:prstGeom>
        </p:spPr>
      </p:pic>
      <p:pic>
        <p:nvPicPr>
          <p:cNvPr id="1042" name="Picture 18" descr="Microsoft Azure - Wikipedia">
            <a:extLst>
              <a:ext uri="{FF2B5EF4-FFF2-40B4-BE49-F238E27FC236}">
                <a16:creationId xmlns:a16="http://schemas.microsoft.com/office/drawing/2014/main" id="{C0ED02BA-A536-917A-3A4F-A86288E90B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3542" y="775979"/>
            <a:ext cx="926725" cy="92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2BB45A52-3D85-5818-340C-E187DE1BBE57}"/>
              </a:ext>
            </a:extLst>
          </p:cNvPr>
          <p:cNvSpPr txBox="1"/>
          <p:nvPr/>
        </p:nvSpPr>
        <p:spPr>
          <a:xfrm>
            <a:off x="8271145" y="4251334"/>
            <a:ext cx="1694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MCP </a:t>
            </a:r>
            <a:r>
              <a:rPr kumimoji="1" lang="ja-JP" altLang="en-US" dirty="0"/>
              <a:t>サーバー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B5E171E4-7D4B-C503-65FB-E70AC9F7DBFB}"/>
              </a:ext>
            </a:extLst>
          </p:cNvPr>
          <p:cNvSpPr txBox="1"/>
          <p:nvPr/>
        </p:nvSpPr>
        <p:spPr>
          <a:xfrm>
            <a:off x="9250267" y="1054676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Microsoft Azure</a:t>
            </a:r>
            <a:endParaRPr kumimoji="1" lang="ja-JP" altLang="en-US" dirty="0"/>
          </a:p>
        </p:txBody>
      </p:sp>
      <p:sp>
        <p:nvSpPr>
          <p:cNvPr id="23" name="矢印: 下 22">
            <a:extLst>
              <a:ext uri="{FF2B5EF4-FFF2-40B4-BE49-F238E27FC236}">
                <a16:creationId xmlns:a16="http://schemas.microsoft.com/office/drawing/2014/main" id="{511DEDD8-BA75-D0B3-3881-313E0E2E4B13}"/>
              </a:ext>
            </a:extLst>
          </p:cNvPr>
          <p:cNvSpPr/>
          <p:nvPr/>
        </p:nvSpPr>
        <p:spPr>
          <a:xfrm>
            <a:off x="8743293" y="1886779"/>
            <a:ext cx="704643" cy="1131530"/>
          </a:xfrm>
          <a:prstGeom prst="down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498E4299-07AE-695C-A87B-54ED2FCB1C4E}"/>
              </a:ext>
            </a:extLst>
          </p:cNvPr>
          <p:cNvSpPr txBox="1"/>
          <p:nvPr/>
        </p:nvSpPr>
        <p:spPr>
          <a:xfrm>
            <a:off x="9408876" y="2093431"/>
            <a:ext cx="198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開発・デプロイ</a:t>
            </a:r>
          </a:p>
        </p:txBody>
      </p:sp>
      <p:pic>
        <p:nvPicPr>
          <p:cNvPr id="1044" name="Picture 20" descr="Microsoft Entra ID - Wikipedia">
            <a:extLst>
              <a:ext uri="{FF2B5EF4-FFF2-40B4-BE49-F238E27FC236}">
                <a16:creationId xmlns:a16="http://schemas.microsoft.com/office/drawing/2014/main" id="{01793AA8-29A2-E72B-01CE-2B240827F3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730" y="658006"/>
            <a:ext cx="842477" cy="842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FA181546-A929-264E-4DAC-09C88EFB600F}"/>
              </a:ext>
            </a:extLst>
          </p:cNvPr>
          <p:cNvSpPr txBox="1"/>
          <p:nvPr/>
        </p:nvSpPr>
        <p:spPr>
          <a:xfrm>
            <a:off x="1648990" y="918685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Entra ID</a:t>
            </a:r>
            <a:endParaRPr kumimoji="1" lang="ja-JP" altLang="en-US" dirty="0"/>
          </a:p>
        </p:txBody>
      </p:sp>
      <p:pic>
        <p:nvPicPr>
          <p:cNvPr id="1046" name="Picture 22" descr="Virtual Network の価格 | Microsoft Azure">
            <a:extLst>
              <a:ext uri="{FF2B5EF4-FFF2-40B4-BE49-F238E27FC236}">
                <a16:creationId xmlns:a16="http://schemas.microsoft.com/office/drawing/2014/main" id="{47D996AD-BC36-FFEB-E49D-BB1E865097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0015" y="5208830"/>
            <a:ext cx="849498" cy="445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3C5D220B-E367-ACCE-7C96-E8774A06CEBE}"/>
              </a:ext>
            </a:extLst>
          </p:cNvPr>
          <p:cNvSpPr txBox="1"/>
          <p:nvPr/>
        </p:nvSpPr>
        <p:spPr>
          <a:xfrm>
            <a:off x="8271145" y="5285484"/>
            <a:ext cx="2161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Microsoft Network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06346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B69AE970-122F-F9DB-7C7A-96DB0AB6B49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8268"/>
          <a:stretch>
            <a:fillRect/>
          </a:stretch>
        </p:blipFill>
        <p:spPr>
          <a:xfrm>
            <a:off x="485358" y="159931"/>
            <a:ext cx="5803895" cy="42104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5C87D97A-F55D-3DF0-D7FD-79EA2584CB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4618" y="159931"/>
            <a:ext cx="5102794" cy="26824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楕円 10">
            <a:extLst>
              <a:ext uri="{FF2B5EF4-FFF2-40B4-BE49-F238E27FC236}">
                <a16:creationId xmlns:a16="http://schemas.microsoft.com/office/drawing/2014/main" id="{D776528E-C761-AF61-08FA-B2F58136DEB8}"/>
              </a:ext>
            </a:extLst>
          </p:cNvPr>
          <p:cNvSpPr/>
          <p:nvPr/>
        </p:nvSpPr>
        <p:spPr>
          <a:xfrm>
            <a:off x="2281801" y="2440908"/>
            <a:ext cx="2609375" cy="401495"/>
          </a:xfrm>
          <a:prstGeom prst="ellipse">
            <a:avLst/>
          </a:prstGeom>
          <a:noFill/>
          <a:ln w="28575">
            <a:solidFill>
              <a:srgbClr val="E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ACC6998F-B2A0-9B93-D03C-30A08080C146}"/>
              </a:ext>
            </a:extLst>
          </p:cNvPr>
          <p:cNvSpPr/>
          <p:nvPr/>
        </p:nvSpPr>
        <p:spPr>
          <a:xfrm>
            <a:off x="9184259" y="1739293"/>
            <a:ext cx="2609375" cy="401495"/>
          </a:xfrm>
          <a:prstGeom prst="ellipse">
            <a:avLst/>
          </a:prstGeom>
          <a:noFill/>
          <a:ln w="28575">
            <a:solidFill>
              <a:srgbClr val="E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0874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A68F893-9D2C-BDB2-92B6-4F9C31DA6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0529" y="508807"/>
            <a:ext cx="5364480" cy="62345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5B4F6A9-4906-7A39-8937-82F780011E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832" y="508807"/>
            <a:ext cx="4105080" cy="34189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吹き出し: 角を丸めた四角形 7">
            <a:extLst>
              <a:ext uri="{FF2B5EF4-FFF2-40B4-BE49-F238E27FC236}">
                <a16:creationId xmlns:a16="http://schemas.microsoft.com/office/drawing/2014/main" id="{57337269-9D67-548B-AE21-7EC0369E342D}"/>
              </a:ext>
            </a:extLst>
          </p:cNvPr>
          <p:cNvSpPr/>
          <p:nvPr/>
        </p:nvSpPr>
        <p:spPr>
          <a:xfrm>
            <a:off x="1462773" y="3626079"/>
            <a:ext cx="2861199" cy="612648"/>
          </a:xfrm>
          <a:prstGeom prst="wedgeRoundRectCallout">
            <a:avLst>
              <a:gd name="adj1" fmla="val -3435"/>
              <a:gd name="adj2" fmla="val -134763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ACA</a:t>
            </a:r>
            <a:r>
              <a:rPr kumimoji="1" lang="ja-JP" altLang="en-US" sz="1400" dirty="0"/>
              <a:t> へのアクセスで</a:t>
            </a:r>
            <a:br>
              <a:rPr kumimoji="1" lang="en-US" altLang="ja-JP" sz="1400" dirty="0"/>
            </a:br>
            <a:r>
              <a:rPr kumimoji="1" lang="ja-JP" altLang="en-US" sz="1400" dirty="0"/>
              <a:t>認証を必須に設定</a:t>
            </a:r>
          </a:p>
        </p:txBody>
      </p:sp>
      <p:sp>
        <p:nvSpPr>
          <p:cNvPr id="9" name="楕円 8">
            <a:extLst>
              <a:ext uri="{FF2B5EF4-FFF2-40B4-BE49-F238E27FC236}">
                <a16:creationId xmlns:a16="http://schemas.microsoft.com/office/drawing/2014/main" id="{7CA0057B-DA4D-AF7E-5E50-976D99F7B3C8}"/>
              </a:ext>
            </a:extLst>
          </p:cNvPr>
          <p:cNvSpPr/>
          <p:nvPr/>
        </p:nvSpPr>
        <p:spPr>
          <a:xfrm>
            <a:off x="7338206" y="2343142"/>
            <a:ext cx="2609375" cy="401495"/>
          </a:xfrm>
          <a:prstGeom prst="ellipse">
            <a:avLst/>
          </a:prstGeom>
          <a:noFill/>
          <a:ln w="28575">
            <a:solidFill>
              <a:srgbClr val="E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吹き出し: 角を丸めた四角形 9">
            <a:extLst>
              <a:ext uri="{FF2B5EF4-FFF2-40B4-BE49-F238E27FC236}">
                <a16:creationId xmlns:a16="http://schemas.microsoft.com/office/drawing/2014/main" id="{12F8350B-7412-F05B-3345-2278512434B4}"/>
              </a:ext>
            </a:extLst>
          </p:cNvPr>
          <p:cNvSpPr/>
          <p:nvPr/>
        </p:nvSpPr>
        <p:spPr>
          <a:xfrm>
            <a:off x="9068396" y="1414842"/>
            <a:ext cx="2861199" cy="612648"/>
          </a:xfrm>
          <a:prstGeom prst="wedgeRoundRectCallout">
            <a:avLst>
              <a:gd name="adj1" fmla="val -41424"/>
              <a:gd name="adj2" fmla="val 103198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/>
              <a:t>ACA</a:t>
            </a:r>
            <a:r>
              <a:rPr lang="ja-JP" altLang="en-US" sz="1400" dirty="0"/>
              <a:t> を表す </a:t>
            </a:r>
            <a:r>
              <a:rPr lang="en-US" altLang="ja-JP" sz="1400" dirty="0"/>
              <a:t>ID</a:t>
            </a:r>
            <a:endParaRPr kumimoji="1" lang="ja-JP" altLang="en-US" sz="1400" dirty="0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C963FCDD-7225-8115-9B6E-0C09B85F8FEB}"/>
              </a:ext>
            </a:extLst>
          </p:cNvPr>
          <p:cNvSpPr/>
          <p:nvPr/>
        </p:nvSpPr>
        <p:spPr>
          <a:xfrm>
            <a:off x="5549663" y="5471655"/>
            <a:ext cx="4397918" cy="401495"/>
          </a:xfrm>
          <a:prstGeom prst="ellipse">
            <a:avLst/>
          </a:prstGeom>
          <a:noFill/>
          <a:ln w="28575">
            <a:solidFill>
              <a:srgbClr val="E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0A2A17F4-7049-FFC2-0F9A-EB95DD18F831}"/>
              </a:ext>
            </a:extLst>
          </p:cNvPr>
          <p:cNvSpPr/>
          <p:nvPr/>
        </p:nvSpPr>
        <p:spPr>
          <a:xfrm>
            <a:off x="5549663" y="6298936"/>
            <a:ext cx="4397918" cy="401495"/>
          </a:xfrm>
          <a:prstGeom prst="ellipse">
            <a:avLst/>
          </a:prstGeom>
          <a:noFill/>
          <a:ln w="28575">
            <a:solidFill>
              <a:srgbClr val="E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吹き出し: 角を丸めた四角形 12">
            <a:extLst>
              <a:ext uri="{FF2B5EF4-FFF2-40B4-BE49-F238E27FC236}">
                <a16:creationId xmlns:a16="http://schemas.microsoft.com/office/drawing/2014/main" id="{694A0C1B-93A6-1991-FFBD-02A496C88DE6}"/>
              </a:ext>
            </a:extLst>
          </p:cNvPr>
          <p:cNvSpPr/>
          <p:nvPr/>
        </p:nvSpPr>
        <p:spPr>
          <a:xfrm>
            <a:off x="2017740" y="5059754"/>
            <a:ext cx="2861199" cy="612648"/>
          </a:xfrm>
          <a:prstGeom prst="wedgeRoundRectCallout">
            <a:avLst>
              <a:gd name="adj1" fmla="val 81888"/>
              <a:gd name="adj2" fmla="val 46876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1400" dirty="0"/>
              <a:t>アクセスを許可する </a:t>
            </a:r>
            <a:r>
              <a:rPr lang="en-US" altLang="ja-JP" sz="1400" dirty="0"/>
              <a:t>APIM</a:t>
            </a:r>
            <a:r>
              <a:rPr lang="ja-JP" altLang="en-US" sz="1400" dirty="0"/>
              <a:t> の</a:t>
            </a:r>
            <a:br>
              <a:rPr lang="en-US" altLang="ja-JP" sz="1400" dirty="0"/>
            </a:br>
            <a:r>
              <a:rPr lang="en-US" altLang="ja-JP" sz="1400" dirty="0"/>
              <a:t>Application ID</a:t>
            </a:r>
            <a:endParaRPr kumimoji="1" lang="ja-JP" altLang="en-US" sz="1400" dirty="0"/>
          </a:p>
        </p:txBody>
      </p:sp>
      <p:sp>
        <p:nvSpPr>
          <p:cNvPr id="14" name="吹き出し: 角を丸めた四角形 13">
            <a:extLst>
              <a:ext uri="{FF2B5EF4-FFF2-40B4-BE49-F238E27FC236}">
                <a16:creationId xmlns:a16="http://schemas.microsoft.com/office/drawing/2014/main" id="{385DB391-A68A-F486-80F7-EAA9425A6E6B}"/>
              </a:ext>
            </a:extLst>
          </p:cNvPr>
          <p:cNvSpPr/>
          <p:nvPr/>
        </p:nvSpPr>
        <p:spPr>
          <a:xfrm>
            <a:off x="2017739" y="5873150"/>
            <a:ext cx="2861199" cy="612648"/>
          </a:xfrm>
          <a:prstGeom prst="wedgeRoundRectCallout">
            <a:avLst>
              <a:gd name="adj1" fmla="val 81888"/>
              <a:gd name="adj2" fmla="val 46876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1400" dirty="0"/>
              <a:t>アクセスを許可する </a:t>
            </a:r>
            <a:r>
              <a:rPr lang="en-US" altLang="ja-JP" sz="1400" dirty="0"/>
              <a:t>APIM</a:t>
            </a:r>
            <a:r>
              <a:rPr lang="ja-JP" altLang="en-US" sz="1400" dirty="0"/>
              <a:t> の</a:t>
            </a:r>
            <a:br>
              <a:rPr lang="en-US" altLang="ja-JP" sz="1400" dirty="0"/>
            </a:br>
            <a:r>
              <a:rPr lang="en-US" altLang="ja-JP" sz="1400" dirty="0"/>
              <a:t>Object ID</a:t>
            </a:r>
            <a:endParaRPr kumimoji="1"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651069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D9E48674-FEDF-8704-75FC-5AE65B1AA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0104"/>
            <a:ext cx="12192000" cy="41777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楕円 3">
            <a:extLst>
              <a:ext uri="{FF2B5EF4-FFF2-40B4-BE49-F238E27FC236}">
                <a16:creationId xmlns:a16="http://schemas.microsoft.com/office/drawing/2014/main" id="{399D5E51-878F-EADB-2E5C-DBB5C8902A5D}"/>
              </a:ext>
            </a:extLst>
          </p:cNvPr>
          <p:cNvSpPr/>
          <p:nvPr/>
        </p:nvSpPr>
        <p:spPr>
          <a:xfrm>
            <a:off x="8821950" y="3096515"/>
            <a:ext cx="2609375" cy="401495"/>
          </a:xfrm>
          <a:prstGeom prst="ellipse">
            <a:avLst/>
          </a:prstGeom>
          <a:noFill/>
          <a:ln w="28575">
            <a:solidFill>
              <a:srgbClr val="E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吹き出し: 角を丸めた四角形 4">
            <a:extLst>
              <a:ext uri="{FF2B5EF4-FFF2-40B4-BE49-F238E27FC236}">
                <a16:creationId xmlns:a16="http://schemas.microsoft.com/office/drawing/2014/main" id="{48B551F7-A0B8-AA6F-337F-B39A8B3A9CC3}"/>
              </a:ext>
            </a:extLst>
          </p:cNvPr>
          <p:cNvSpPr/>
          <p:nvPr/>
        </p:nvSpPr>
        <p:spPr>
          <a:xfrm>
            <a:off x="9033890" y="3769854"/>
            <a:ext cx="2861199" cy="612648"/>
          </a:xfrm>
          <a:prstGeom prst="wedgeRoundRectCallout">
            <a:avLst>
              <a:gd name="adj1" fmla="val -22128"/>
              <a:gd name="adj2" fmla="val -112234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/>
              <a:t>ACA</a:t>
            </a:r>
            <a:r>
              <a:rPr lang="ja-JP" altLang="en-US" sz="1400" dirty="0"/>
              <a:t> を表す </a:t>
            </a:r>
            <a:r>
              <a:rPr lang="en-US" altLang="ja-JP" sz="1400" dirty="0"/>
              <a:t>ID</a:t>
            </a:r>
            <a:endParaRPr kumimoji="1"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9837170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正方形/長方形 1041">
            <a:extLst>
              <a:ext uri="{FF2B5EF4-FFF2-40B4-BE49-F238E27FC236}">
                <a16:creationId xmlns:a16="http://schemas.microsoft.com/office/drawing/2014/main" id="{31E585C6-8573-60DD-A0FE-ABEC2342E4B2}"/>
              </a:ext>
            </a:extLst>
          </p:cNvPr>
          <p:cNvSpPr/>
          <p:nvPr/>
        </p:nvSpPr>
        <p:spPr>
          <a:xfrm>
            <a:off x="73899" y="73152"/>
            <a:ext cx="12705761" cy="654254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四角形: 角を丸くする 1">
            <a:extLst>
              <a:ext uri="{FF2B5EF4-FFF2-40B4-BE49-F238E27FC236}">
                <a16:creationId xmlns:a16="http://schemas.microsoft.com/office/drawing/2014/main" id="{9373D163-910D-93B3-9B57-5B3C699E5546}"/>
              </a:ext>
            </a:extLst>
          </p:cNvPr>
          <p:cNvSpPr/>
          <p:nvPr/>
        </p:nvSpPr>
        <p:spPr>
          <a:xfrm>
            <a:off x="6154611" y="994604"/>
            <a:ext cx="3307184" cy="1875165"/>
          </a:xfrm>
          <a:prstGeom prst="roundRect">
            <a:avLst>
              <a:gd name="adj" fmla="val 6198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" name="Picture 22" descr="Virtual Network の価格 | Microsoft Azure">
            <a:extLst>
              <a:ext uri="{FF2B5EF4-FFF2-40B4-BE49-F238E27FC236}">
                <a16:creationId xmlns:a16="http://schemas.microsoft.com/office/drawing/2014/main" id="{E7C0D455-68DE-278E-F123-947D8C3670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6359" y="1074020"/>
            <a:ext cx="527472" cy="276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6019A90-42F4-ADF4-227D-C4477FB99C54}"/>
              </a:ext>
            </a:extLst>
          </p:cNvPr>
          <p:cNvSpPr txBox="1"/>
          <p:nvPr/>
        </p:nvSpPr>
        <p:spPr>
          <a:xfrm>
            <a:off x="7078027" y="1050804"/>
            <a:ext cx="15648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VNET – </a:t>
            </a:r>
            <a:r>
              <a:rPr kumimoji="1" lang="ja-JP" altLang="en-US" sz="1400" dirty="0"/>
              <a:t> </a:t>
            </a:r>
            <a:r>
              <a:rPr kumimoji="1" lang="en-US" altLang="ja-JP" sz="1400" dirty="0"/>
              <a:t>East US</a:t>
            </a:r>
            <a:endParaRPr kumimoji="1" lang="ja-JP" altLang="en-US" sz="1400" dirty="0"/>
          </a:p>
        </p:txBody>
      </p:sp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A36DE04B-8184-4F6B-3DE1-0E19664C9CFB}"/>
              </a:ext>
            </a:extLst>
          </p:cNvPr>
          <p:cNvSpPr/>
          <p:nvPr/>
        </p:nvSpPr>
        <p:spPr>
          <a:xfrm>
            <a:off x="6154611" y="4515528"/>
            <a:ext cx="3307184" cy="1875165"/>
          </a:xfrm>
          <a:prstGeom prst="roundRect">
            <a:avLst>
              <a:gd name="adj" fmla="val 6198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" name="Picture 22" descr="Virtual Network の価格 | Microsoft Azure">
            <a:extLst>
              <a:ext uri="{FF2B5EF4-FFF2-40B4-BE49-F238E27FC236}">
                <a16:creationId xmlns:a16="http://schemas.microsoft.com/office/drawing/2014/main" id="{3F936857-DA89-74C8-DBBD-977843771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9723" y="4563441"/>
            <a:ext cx="527472" cy="276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077ACEA-89FD-6FF1-B93C-A792D41A000D}"/>
              </a:ext>
            </a:extLst>
          </p:cNvPr>
          <p:cNvSpPr txBox="1"/>
          <p:nvPr/>
        </p:nvSpPr>
        <p:spPr>
          <a:xfrm>
            <a:off x="6847195" y="4580164"/>
            <a:ext cx="15696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VNET – West US</a:t>
            </a:r>
            <a:endParaRPr kumimoji="1" lang="ja-JP" altLang="en-US" sz="1400" dirty="0"/>
          </a:p>
        </p:txBody>
      </p:sp>
      <p:sp>
        <p:nvSpPr>
          <p:cNvPr id="8" name="四角形: 角を丸くする 7">
            <a:extLst>
              <a:ext uri="{FF2B5EF4-FFF2-40B4-BE49-F238E27FC236}">
                <a16:creationId xmlns:a16="http://schemas.microsoft.com/office/drawing/2014/main" id="{3940C939-7F00-36BD-B44E-D2F567F3BF67}"/>
              </a:ext>
            </a:extLst>
          </p:cNvPr>
          <p:cNvSpPr/>
          <p:nvPr/>
        </p:nvSpPr>
        <p:spPr>
          <a:xfrm>
            <a:off x="2146798" y="994604"/>
            <a:ext cx="3329757" cy="5396089"/>
          </a:xfrm>
          <a:prstGeom prst="roundRect">
            <a:avLst>
              <a:gd name="adj" fmla="val 6198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026" name="Picture 2" descr="Power Platform – appbeat solutions">
            <a:extLst>
              <a:ext uri="{FF2B5EF4-FFF2-40B4-BE49-F238E27FC236}">
                <a16:creationId xmlns:a16="http://schemas.microsoft.com/office/drawing/2014/main" id="{0B8F81CA-D250-4A08-0FE3-80E8FC12A8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1485" y="312478"/>
            <a:ext cx="513047" cy="513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CFC8DD5-2BEE-2BD2-6AF4-07E3C95FC5C7}"/>
              </a:ext>
            </a:extLst>
          </p:cNvPr>
          <p:cNvSpPr txBox="1"/>
          <p:nvPr/>
        </p:nvSpPr>
        <p:spPr>
          <a:xfrm>
            <a:off x="2624532" y="447673"/>
            <a:ext cx="15247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Power Platform </a:t>
            </a:r>
            <a:endParaRPr kumimoji="1" lang="ja-JP" altLang="en-US" sz="1400" dirty="0"/>
          </a:p>
        </p:txBody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47E5425D-8C5F-C707-0845-BDC96276453F}"/>
              </a:ext>
            </a:extLst>
          </p:cNvPr>
          <p:cNvSpPr/>
          <p:nvPr/>
        </p:nvSpPr>
        <p:spPr>
          <a:xfrm>
            <a:off x="6307011" y="1487067"/>
            <a:ext cx="1377744" cy="1180566"/>
          </a:xfrm>
          <a:prstGeom prst="roundRect">
            <a:avLst>
              <a:gd name="adj" fmla="val 6198"/>
            </a:avLst>
          </a:prstGeom>
          <a:noFill/>
          <a:ln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965C188F-0752-A2CF-3A8B-26A20A90E475}"/>
              </a:ext>
            </a:extLst>
          </p:cNvPr>
          <p:cNvSpPr/>
          <p:nvPr/>
        </p:nvSpPr>
        <p:spPr>
          <a:xfrm>
            <a:off x="6307011" y="5032858"/>
            <a:ext cx="1377744" cy="1180566"/>
          </a:xfrm>
          <a:prstGeom prst="roundRect">
            <a:avLst>
              <a:gd name="adj" fmla="val 6198"/>
            </a:avLst>
          </a:prstGeom>
          <a:noFill/>
          <a:ln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656BE4F2-AB23-453A-F6DC-64EE0EEB3393}"/>
              </a:ext>
            </a:extLst>
          </p:cNvPr>
          <p:cNvSpPr/>
          <p:nvPr/>
        </p:nvSpPr>
        <p:spPr>
          <a:xfrm>
            <a:off x="2392069" y="2595023"/>
            <a:ext cx="2823668" cy="2423205"/>
          </a:xfrm>
          <a:prstGeom prst="roundRect">
            <a:avLst>
              <a:gd name="adj" fmla="val 6198"/>
            </a:avLst>
          </a:prstGeom>
          <a:noFill/>
          <a:ln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7FBD903-641F-5ACA-B2A9-3B40FBE64367}"/>
              </a:ext>
            </a:extLst>
          </p:cNvPr>
          <p:cNvSpPr txBox="1"/>
          <p:nvPr/>
        </p:nvSpPr>
        <p:spPr>
          <a:xfrm>
            <a:off x="6307011" y="1503498"/>
            <a:ext cx="10823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委任する</a:t>
            </a:r>
            <a:br>
              <a:rPr kumimoji="1" lang="en-US" altLang="ja-JP" sz="1400" dirty="0"/>
            </a:br>
            <a:r>
              <a:rPr kumimoji="1" lang="ja-JP" altLang="en-US" sz="1400" dirty="0"/>
              <a:t>サブネット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431D103-61AF-75EF-95AF-84B2A8751FB4}"/>
              </a:ext>
            </a:extLst>
          </p:cNvPr>
          <p:cNvSpPr txBox="1"/>
          <p:nvPr/>
        </p:nvSpPr>
        <p:spPr>
          <a:xfrm>
            <a:off x="6307011" y="5067523"/>
            <a:ext cx="10823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委任する</a:t>
            </a:r>
            <a:br>
              <a:rPr kumimoji="1" lang="en-US" altLang="ja-JP" sz="1400" dirty="0"/>
            </a:br>
            <a:r>
              <a:rPr kumimoji="1" lang="ja-JP" altLang="en-US" sz="1400" dirty="0"/>
              <a:t>サブネット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11DF02CE-93A3-DC78-34EE-B8939CD83533}"/>
              </a:ext>
            </a:extLst>
          </p:cNvPr>
          <p:cNvSpPr txBox="1"/>
          <p:nvPr/>
        </p:nvSpPr>
        <p:spPr>
          <a:xfrm>
            <a:off x="2508356" y="2703940"/>
            <a:ext cx="18582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環境 </a:t>
            </a:r>
            <a:r>
              <a:rPr lang="en-US" altLang="ja-JP" sz="1400" dirty="0"/>
              <a:t>– United States</a:t>
            </a:r>
            <a:endParaRPr kumimoji="1" lang="ja-JP" altLang="en-US" sz="1400" dirty="0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3276AFFA-9D7E-C735-87CF-0B6E77125B5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EDEBE9"/>
              </a:clrFrom>
              <a:clrTo>
                <a:srgbClr val="EDEBE9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47790" y="3404326"/>
            <a:ext cx="647790" cy="552527"/>
          </a:xfrm>
          <a:prstGeom prst="rect">
            <a:avLst/>
          </a:prstGeom>
        </p:spPr>
      </p:pic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17A64B0C-2948-354E-9A7E-857BDB3AD789}"/>
              </a:ext>
            </a:extLst>
          </p:cNvPr>
          <p:cNvSpPr txBox="1"/>
          <p:nvPr/>
        </p:nvSpPr>
        <p:spPr>
          <a:xfrm>
            <a:off x="7039111" y="3403339"/>
            <a:ext cx="15824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Enterprise Policy</a:t>
            </a:r>
            <a:endParaRPr kumimoji="1" lang="ja-JP" altLang="en-US" sz="1400" dirty="0"/>
          </a:p>
        </p:txBody>
      </p:sp>
      <p:pic>
        <p:nvPicPr>
          <p:cNvPr id="20" name="Picture 4">
            <a:extLst>
              <a:ext uri="{FF2B5EF4-FFF2-40B4-BE49-F238E27FC236}">
                <a16:creationId xmlns:a16="http://schemas.microsoft.com/office/drawing/2014/main" id="{808B92A6-D937-129C-2673-23104FCB4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1175" y="3743926"/>
            <a:ext cx="751153" cy="751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6607A4C-0ABA-1C74-B1AF-4D2E4F5EF92F}"/>
              </a:ext>
            </a:extLst>
          </p:cNvPr>
          <p:cNvSpPr txBox="1"/>
          <p:nvPr/>
        </p:nvSpPr>
        <p:spPr>
          <a:xfrm>
            <a:off x="2522887" y="4510269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エージェント</a:t>
            </a:r>
          </a:p>
        </p:txBody>
      </p:sp>
      <p:pic>
        <p:nvPicPr>
          <p:cNvPr id="27" name="図 26">
            <a:extLst>
              <a:ext uri="{FF2B5EF4-FFF2-40B4-BE49-F238E27FC236}">
                <a16:creationId xmlns:a16="http://schemas.microsoft.com/office/drawing/2014/main" id="{B75F36B7-E4F0-E7F9-2B64-B6E6A1B8F3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49020" y="3769397"/>
            <a:ext cx="933676" cy="979783"/>
          </a:xfrm>
          <a:prstGeom prst="rect">
            <a:avLst/>
          </a:prstGeom>
        </p:spPr>
      </p:pic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8904281D-D393-5DB5-5DC8-92C789D80DB3}"/>
              </a:ext>
            </a:extLst>
          </p:cNvPr>
          <p:cNvSpPr txBox="1"/>
          <p:nvPr/>
        </p:nvSpPr>
        <p:spPr>
          <a:xfrm>
            <a:off x="3949020" y="4514913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/>
              <a:t>コネクタ</a:t>
            </a:r>
          </a:p>
        </p:txBody>
      </p:sp>
      <p:pic>
        <p:nvPicPr>
          <p:cNvPr id="29" name="Picture 8" descr="Copilot Logo, symbol, meaning, history, PNG, brand">
            <a:extLst>
              <a:ext uri="{FF2B5EF4-FFF2-40B4-BE49-F238E27FC236}">
                <a16:creationId xmlns:a16="http://schemas.microsoft.com/office/drawing/2014/main" id="{93A99899-AEB5-FDDE-6585-AF6371A173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22" y="3839569"/>
            <a:ext cx="1237801" cy="696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0CA41437-D48C-6640-667E-9B4456702254}"/>
              </a:ext>
            </a:extLst>
          </p:cNvPr>
          <p:cNvSpPr txBox="1"/>
          <p:nvPr/>
        </p:nvSpPr>
        <p:spPr>
          <a:xfrm>
            <a:off x="73900" y="4646251"/>
            <a:ext cx="16594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/>
              <a:t>M365 Copilot App</a:t>
            </a:r>
            <a:endParaRPr kumimoji="1" lang="ja-JP" altLang="en-US" sz="1400" dirty="0"/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82E0CA85-D6E1-B838-66DB-99770D56A47B}"/>
              </a:ext>
            </a:extLst>
          </p:cNvPr>
          <p:cNvCxnSpPr>
            <a:cxnSpLocks/>
          </p:cNvCxnSpPr>
          <p:nvPr/>
        </p:nvCxnSpPr>
        <p:spPr>
          <a:xfrm>
            <a:off x="1438416" y="4187700"/>
            <a:ext cx="1306798" cy="201"/>
          </a:xfrm>
          <a:prstGeom prst="straightConnector1">
            <a:avLst/>
          </a:prstGeom>
          <a:ln w="28575">
            <a:solidFill>
              <a:schemeClr val="accent3"/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A7FC6D87-09DB-CAEB-FF72-10AFD19DA56D}"/>
              </a:ext>
            </a:extLst>
          </p:cNvPr>
          <p:cNvCxnSpPr>
            <a:cxnSpLocks/>
          </p:cNvCxnSpPr>
          <p:nvPr/>
        </p:nvCxnSpPr>
        <p:spPr>
          <a:xfrm>
            <a:off x="3513228" y="4173851"/>
            <a:ext cx="609631" cy="201"/>
          </a:xfrm>
          <a:prstGeom prst="straightConnector1">
            <a:avLst/>
          </a:prstGeom>
          <a:ln w="28575">
            <a:solidFill>
              <a:schemeClr val="accent3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>
            <a:extLst>
              <a:ext uri="{FF2B5EF4-FFF2-40B4-BE49-F238E27FC236}">
                <a16:creationId xmlns:a16="http://schemas.microsoft.com/office/drawing/2014/main" id="{EADD9EDA-3D5C-C4F8-3EDE-DAA437EBF9D3}"/>
              </a:ext>
            </a:extLst>
          </p:cNvPr>
          <p:cNvCxnSpPr>
            <a:cxnSpLocks/>
          </p:cNvCxnSpPr>
          <p:nvPr/>
        </p:nvCxnSpPr>
        <p:spPr>
          <a:xfrm flipV="1">
            <a:off x="6774067" y="2716928"/>
            <a:ext cx="8166" cy="679077"/>
          </a:xfrm>
          <a:prstGeom prst="straightConnector1">
            <a:avLst/>
          </a:prstGeom>
          <a:noFill/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FAE4D3E4-8D2A-CAFC-4273-30A233DF641F}"/>
              </a:ext>
            </a:extLst>
          </p:cNvPr>
          <p:cNvCxnSpPr>
            <a:cxnSpLocks/>
          </p:cNvCxnSpPr>
          <p:nvPr/>
        </p:nvCxnSpPr>
        <p:spPr>
          <a:xfrm flipV="1">
            <a:off x="6757287" y="3923557"/>
            <a:ext cx="8166" cy="679077"/>
          </a:xfrm>
          <a:prstGeom prst="straightConnector1">
            <a:avLst/>
          </a:prstGeom>
          <a:noFill/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40" name="四角形: 角を丸くする 39">
            <a:extLst>
              <a:ext uri="{FF2B5EF4-FFF2-40B4-BE49-F238E27FC236}">
                <a16:creationId xmlns:a16="http://schemas.microsoft.com/office/drawing/2014/main" id="{16682BDA-CA1F-4027-6320-3B561C2D786D}"/>
              </a:ext>
            </a:extLst>
          </p:cNvPr>
          <p:cNvSpPr/>
          <p:nvPr/>
        </p:nvSpPr>
        <p:spPr>
          <a:xfrm>
            <a:off x="7833444" y="1477877"/>
            <a:ext cx="1377744" cy="1180566"/>
          </a:xfrm>
          <a:prstGeom prst="roundRect">
            <a:avLst>
              <a:gd name="adj" fmla="val 6198"/>
            </a:avLst>
          </a:prstGeom>
          <a:noFill/>
          <a:ln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1" name="四角形: 角を丸くする 40">
            <a:extLst>
              <a:ext uri="{FF2B5EF4-FFF2-40B4-BE49-F238E27FC236}">
                <a16:creationId xmlns:a16="http://schemas.microsoft.com/office/drawing/2014/main" id="{E6706181-A2B1-6671-209C-032DFDB58441}"/>
              </a:ext>
            </a:extLst>
          </p:cNvPr>
          <p:cNvSpPr/>
          <p:nvPr/>
        </p:nvSpPr>
        <p:spPr>
          <a:xfrm>
            <a:off x="7897641" y="5032858"/>
            <a:ext cx="1377744" cy="1180566"/>
          </a:xfrm>
          <a:prstGeom prst="roundRect">
            <a:avLst>
              <a:gd name="adj" fmla="val 6198"/>
            </a:avLst>
          </a:prstGeom>
          <a:noFill/>
          <a:ln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2" name="Picture 18" descr="Microsoft Azure - Wikipedia">
            <a:extLst>
              <a:ext uri="{FF2B5EF4-FFF2-40B4-BE49-F238E27FC236}">
                <a16:creationId xmlns:a16="http://schemas.microsoft.com/office/drawing/2014/main" id="{348D30F2-41F9-DAD1-DDDE-B7C79C4702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5148" y="242302"/>
            <a:ext cx="575423" cy="575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375840BA-915B-FA00-AE6A-C7686585AA9C}"/>
              </a:ext>
            </a:extLst>
          </p:cNvPr>
          <p:cNvSpPr txBox="1"/>
          <p:nvPr/>
        </p:nvSpPr>
        <p:spPr>
          <a:xfrm>
            <a:off x="6756152" y="386304"/>
            <a:ext cx="14959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/>
              <a:t>Microsoft Azure</a:t>
            </a:r>
            <a:endParaRPr kumimoji="1" lang="ja-JP" altLang="en-US" sz="1400" dirty="0"/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CAB09B4A-50A2-FE59-15C8-79993454F833}"/>
              </a:ext>
            </a:extLst>
          </p:cNvPr>
          <p:cNvSpPr txBox="1"/>
          <p:nvPr/>
        </p:nvSpPr>
        <p:spPr>
          <a:xfrm>
            <a:off x="8061292" y="1487161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Private</a:t>
            </a:r>
            <a:br>
              <a:rPr kumimoji="1" lang="en-US" altLang="ja-JP" sz="1400" dirty="0"/>
            </a:br>
            <a:r>
              <a:rPr kumimoji="1" lang="en-US" altLang="ja-JP" sz="1400" dirty="0"/>
              <a:t>Endpoint</a:t>
            </a:r>
            <a:endParaRPr kumimoji="1" lang="ja-JP" altLang="en-US" sz="1400" dirty="0"/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42163450-2E9D-2510-33AB-500087299675}"/>
              </a:ext>
            </a:extLst>
          </p:cNvPr>
          <p:cNvSpPr txBox="1"/>
          <p:nvPr/>
        </p:nvSpPr>
        <p:spPr>
          <a:xfrm>
            <a:off x="8160572" y="5061503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Private</a:t>
            </a:r>
            <a:br>
              <a:rPr kumimoji="1" lang="en-US" altLang="ja-JP" sz="1400" dirty="0"/>
            </a:br>
            <a:r>
              <a:rPr kumimoji="1" lang="en-US" altLang="ja-JP" sz="1400" dirty="0"/>
              <a:t>Endpoint</a:t>
            </a:r>
            <a:endParaRPr kumimoji="1" lang="ja-JP" altLang="en-US" sz="1400" dirty="0"/>
          </a:p>
        </p:txBody>
      </p:sp>
      <p:pic>
        <p:nvPicPr>
          <p:cNvPr id="49" name="グラフィックス 48">
            <a:extLst>
              <a:ext uri="{FF2B5EF4-FFF2-40B4-BE49-F238E27FC236}">
                <a16:creationId xmlns:a16="http://schemas.microsoft.com/office/drawing/2014/main" id="{E7D27B8D-0F35-F53E-B751-B9A78DF155E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381022" y="2037750"/>
            <a:ext cx="444699" cy="444699"/>
          </a:xfrm>
          <a:prstGeom prst="rect">
            <a:avLst/>
          </a:prstGeom>
        </p:spPr>
      </p:pic>
      <p:pic>
        <p:nvPicPr>
          <p:cNvPr id="50" name="グラフィックス 49">
            <a:extLst>
              <a:ext uri="{FF2B5EF4-FFF2-40B4-BE49-F238E27FC236}">
                <a16:creationId xmlns:a16="http://schemas.microsoft.com/office/drawing/2014/main" id="{BA1AE7F8-CCD8-9BFB-7F1F-678E9CEC89D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381022" y="5623141"/>
            <a:ext cx="444699" cy="444699"/>
          </a:xfrm>
          <a:prstGeom prst="rect">
            <a:avLst/>
          </a:prstGeom>
        </p:spPr>
      </p:pic>
      <p:pic>
        <p:nvPicPr>
          <p:cNvPr id="52" name="グラフィックス 51">
            <a:extLst>
              <a:ext uri="{FF2B5EF4-FFF2-40B4-BE49-F238E27FC236}">
                <a16:creationId xmlns:a16="http://schemas.microsoft.com/office/drawing/2014/main" id="{251B396C-38E6-30FA-79B7-5A9CC7A8442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059756" y="3752290"/>
            <a:ext cx="787813" cy="787813"/>
          </a:xfrm>
          <a:prstGeom prst="rect">
            <a:avLst/>
          </a:prstGeom>
        </p:spPr>
      </p:pic>
      <p:pic>
        <p:nvPicPr>
          <p:cNvPr id="59" name="Picture 10" descr="Azure Container Apps - Visual Studio Marketplace">
            <a:extLst>
              <a:ext uri="{FF2B5EF4-FFF2-40B4-BE49-F238E27FC236}">
                <a16:creationId xmlns:a16="http://schemas.microsoft.com/office/drawing/2014/main" id="{9B8E77B4-CBB2-0663-A170-50BC58A7C2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35773" y="2618216"/>
            <a:ext cx="638241" cy="638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10" descr="Azure Container Apps - Visual Studio Marketplace">
            <a:extLst>
              <a:ext uri="{FF2B5EF4-FFF2-40B4-BE49-F238E27FC236}">
                <a16:creationId xmlns:a16="http://schemas.microsoft.com/office/drawing/2014/main" id="{44839602-B4CF-4DC1-D279-05130A3DF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35773" y="3792593"/>
            <a:ext cx="638241" cy="638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10" descr="Azure Container Apps - Visual Studio Marketplace">
            <a:extLst>
              <a:ext uri="{FF2B5EF4-FFF2-40B4-BE49-F238E27FC236}">
                <a16:creationId xmlns:a16="http://schemas.microsoft.com/office/drawing/2014/main" id="{CE57FF4E-70C3-DE7F-54C2-5A660E322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35773" y="4984900"/>
            <a:ext cx="638241" cy="638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24" name="コネクタ: カギ線 1023">
            <a:extLst>
              <a:ext uri="{FF2B5EF4-FFF2-40B4-BE49-F238E27FC236}">
                <a16:creationId xmlns:a16="http://schemas.microsoft.com/office/drawing/2014/main" id="{47663F45-7CEC-116D-F276-7F64757F2919}"/>
              </a:ext>
            </a:extLst>
          </p:cNvPr>
          <p:cNvCxnSpPr>
            <a:stCxn id="27" idx="0"/>
            <a:endCxn id="49" idx="1"/>
          </p:cNvCxnSpPr>
          <p:nvPr/>
        </p:nvCxnSpPr>
        <p:spPr>
          <a:xfrm rot="5400000" flipH="1" flipV="1">
            <a:off x="5643792" y="1032167"/>
            <a:ext cx="1509297" cy="3965164"/>
          </a:xfrm>
          <a:prstGeom prst="bentConnector2">
            <a:avLst/>
          </a:prstGeom>
          <a:ln w="28575">
            <a:solidFill>
              <a:schemeClr val="accent3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5" name="コネクタ: カギ線 1024">
            <a:extLst>
              <a:ext uri="{FF2B5EF4-FFF2-40B4-BE49-F238E27FC236}">
                <a16:creationId xmlns:a16="http://schemas.microsoft.com/office/drawing/2014/main" id="{FFEA6380-EC9C-1CE8-EFDA-8194E750FEF6}"/>
              </a:ext>
            </a:extLst>
          </p:cNvPr>
          <p:cNvCxnSpPr>
            <a:cxnSpLocks/>
            <a:stCxn id="28" idx="2"/>
            <a:endCxn id="50" idx="1"/>
          </p:cNvCxnSpPr>
          <p:nvPr/>
        </p:nvCxnSpPr>
        <p:spPr>
          <a:xfrm rot="16200000" flipH="1">
            <a:off x="5879324" y="3343792"/>
            <a:ext cx="1022801" cy="3980596"/>
          </a:xfrm>
          <a:prstGeom prst="bentConnector2">
            <a:avLst/>
          </a:prstGeom>
          <a:ln w="28575">
            <a:solidFill>
              <a:schemeClr val="accent3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0" name="コネクタ: カギ線 1029">
            <a:extLst>
              <a:ext uri="{FF2B5EF4-FFF2-40B4-BE49-F238E27FC236}">
                <a16:creationId xmlns:a16="http://schemas.microsoft.com/office/drawing/2014/main" id="{D5A8588C-CFD2-B101-3152-5F4861C64906}"/>
              </a:ext>
            </a:extLst>
          </p:cNvPr>
          <p:cNvCxnSpPr>
            <a:cxnSpLocks/>
            <a:stCxn id="50" idx="3"/>
            <a:endCxn id="52" idx="2"/>
          </p:cNvCxnSpPr>
          <p:nvPr/>
        </p:nvCxnSpPr>
        <p:spPr>
          <a:xfrm flipV="1">
            <a:off x="8825721" y="4540103"/>
            <a:ext cx="1627942" cy="1305388"/>
          </a:xfrm>
          <a:prstGeom prst="bentConnector2">
            <a:avLst/>
          </a:prstGeom>
          <a:ln w="28575">
            <a:solidFill>
              <a:schemeClr val="accent3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3" name="コネクタ: カギ線 1032">
            <a:extLst>
              <a:ext uri="{FF2B5EF4-FFF2-40B4-BE49-F238E27FC236}">
                <a16:creationId xmlns:a16="http://schemas.microsoft.com/office/drawing/2014/main" id="{6B2D3F01-EA03-9D08-E210-E580366E51A4}"/>
              </a:ext>
            </a:extLst>
          </p:cNvPr>
          <p:cNvCxnSpPr>
            <a:cxnSpLocks/>
            <a:stCxn id="49" idx="3"/>
            <a:endCxn id="52" idx="0"/>
          </p:cNvCxnSpPr>
          <p:nvPr/>
        </p:nvCxnSpPr>
        <p:spPr>
          <a:xfrm>
            <a:off x="8825721" y="2260100"/>
            <a:ext cx="1627942" cy="1492190"/>
          </a:xfrm>
          <a:prstGeom prst="bentConnector2">
            <a:avLst/>
          </a:prstGeom>
          <a:ln w="28575">
            <a:solidFill>
              <a:schemeClr val="accent3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6" name="直線矢印コネクタ 1035">
            <a:extLst>
              <a:ext uri="{FF2B5EF4-FFF2-40B4-BE49-F238E27FC236}">
                <a16:creationId xmlns:a16="http://schemas.microsoft.com/office/drawing/2014/main" id="{E42A54BC-60A6-14F4-75D0-80245FA65AA0}"/>
              </a:ext>
            </a:extLst>
          </p:cNvPr>
          <p:cNvCxnSpPr>
            <a:cxnSpLocks/>
          </p:cNvCxnSpPr>
          <p:nvPr/>
        </p:nvCxnSpPr>
        <p:spPr>
          <a:xfrm flipV="1">
            <a:off x="10833326" y="3201952"/>
            <a:ext cx="885623" cy="752725"/>
          </a:xfrm>
          <a:prstGeom prst="straightConnector1">
            <a:avLst/>
          </a:prstGeom>
          <a:ln w="28575">
            <a:solidFill>
              <a:schemeClr val="accent3"/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8" name="直線矢印コネクタ 1037">
            <a:extLst>
              <a:ext uri="{FF2B5EF4-FFF2-40B4-BE49-F238E27FC236}">
                <a16:creationId xmlns:a16="http://schemas.microsoft.com/office/drawing/2014/main" id="{7F9AD714-E655-EC9F-B8AD-E23168697D7A}"/>
              </a:ext>
            </a:extLst>
          </p:cNvPr>
          <p:cNvCxnSpPr>
            <a:cxnSpLocks/>
          </p:cNvCxnSpPr>
          <p:nvPr/>
        </p:nvCxnSpPr>
        <p:spPr>
          <a:xfrm>
            <a:off x="10847569" y="4357689"/>
            <a:ext cx="885623" cy="752725"/>
          </a:xfrm>
          <a:prstGeom prst="straightConnector1">
            <a:avLst/>
          </a:prstGeom>
          <a:ln w="28575">
            <a:solidFill>
              <a:schemeClr val="accent3"/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9" name="直線矢印コネクタ 1038">
            <a:extLst>
              <a:ext uri="{FF2B5EF4-FFF2-40B4-BE49-F238E27FC236}">
                <a16:creationId xmlns:a16="http://schemas.microsoft.com/office/drawing/2014/main" id="{D4D5D6C5-B9BF-B7F5-5179-17146878636A}"/>
              </a:ext>
            </a:extLst>
          </p:cNvPr>
          <p:cNvCxnSpPr>
            <a:cxnSpLocks/>
          </p:cNvCxnSpPr>
          <p:nvPr/>
        </p:nvCxnSpPr>
        <p:spPr>
          <a:xfrm flipV="1">
            <a:off x="10898859" y="4146196"/>
            <a:ext cx="885623" cy="650"/>
          </a:xfrm>
          <a:prstGeom prst="straightConnector1">
            <a:avLst/>
          </a:prstGeom>
          <a:ln w="28575">
            <a:solidFill>
              <a:schemeClr val="accent3"/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0" name="テキスト ボックス 1039">
            <a:extLst>
              <a:ext uri="{FF2B5EF4-FFF2-40B4-BE49-F238E27FC236}">
                <a16:creationId xmlns:a16="http://schemas.microsoft.com/office/drawing/2014/main" id="{F1053285-7717-BE48-BCCB-6DF7D3D424D7}"/>
              </a:ext>
            </a:extLst>
          </p:cNvPr>
          <p:cNvSpPr txBox="1"/>
          <p:nvPr/>
        </p:nvSpPr>
        <p:spPr>
          <a:xfrm>
            <a:off x="11604339" y="2253484"/>
            <a:ext cx="11753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MCP</a:t>
            </a:r>
            <a:r>
              <a:rPr kumimoji="1" lang="ja-JP" altLang="en-US" sz="1400" dirty="0"/>
              <a:t> </a:t>
            </a:r>
            <a:r>
              <a:rPr kumimoji="1" lang="en-US" altLang="ja-JP" sz="1400" dirty="0"/>
              <a:t>Server</a:t>
            </a:r>
            <a:endParaRPr kumimoji="1" lang="ja-JP" altLang="en-US" sz="1400" dirty="0"/>
          </a:p>
        </p:txBody>
      </p:sp>
      <p:sp>
        <p:nvSpPr>
          <p:cNvPr id="1041" name="テキスト ボックス 1040">
            <a:extLst>
              <a:ext uri="{FF2B5EF4-FFF2-40B4-BE49-F238E27FC236}">
                <a16:creationId xmlns:a16="http://schemas.microsoft.com/office/drawing/2014/main" id="{4A84E237-DF37-8944-F7C7-618EB5BA26F4}"/>
              </a:ext>
            </a:extLst>
          </p:cNvPr>
          <p:cNvSpPr txBox="1"/>
          <p:nvPr/>
        </p:nvSpPr>
        <p:spPr>
          <a:xfrm>
            <a:off x="9402344" y="3864393"/>
            <a:ext cx="7168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/>
              <a:t>API</a:t>
            </a:r>
            <a:r>
              <a:rPr lang="en-US" altLang="ja-JP" sz="1400" dirty="0"/>
              <a:t>-</a:t>
            </a:r>
            <a:r>
              <a:rPr kumimoji="1" lang="en-US" altLang="ja-JP" sz="1400" dirty="0"/>
              <a:t>M</a:t>
            </a:r>
            <a:endParaRPr kumimoji="1"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57728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C893666D-8B24-58AC-2216-111C7F135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95" y="155137"/>
            <a:ext cx="8327300" cy="33346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吹き出し: 角を丸めた四角形 3">
            <a:extLst>
              <a:ext uri="{FF2B5EF4-FFF2-40B4-BE49-F238E27FC236}">
                <a16:creationId xmlns:a16="http://schemas.microsoft.com/office/drawing/2014/main" id="{F430B666-7398-D803-66D9-AB0D88A0F8C4}"/>
              </a:ext>
            </a:extLst>
          </p:cNvPr>
          <p:cNvSpPr/>
          <p:nvPr/>
        </p:nvSpPr>
        <p:spPr>
          <a:xfrm>
            <a:off x="8044417" y="1678299"/>
            <a:ext cx="4216651" cy="556953"/>
          </a:xfrm>
          <a:prstGeom prst="wedgeRoundRectCallout">
            <a:avLst>
              <a:gd name="adj1" fmla="val -57831"/>
              <a:gd name="adj2" fmla="val 54279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err="1"/>
              <a:t>Microsoft.PowerPlatform</a:t>
            </a:r>
            <a:r>
              <a:rPr kumimoji="1" lang="en-US" altLang="ja-JP" sz="1400" dirty="0"/>
              <a:t>/</a:t>
            </a:r>
            <a:r>
              <a:rPr kumimoji="1" lang="en-US" altLang="ja-JP" sz="1400" dirty="0" err="1"/>
              <a:t>enterprisePolicies</a:t>
            </a:r>
            <a:r>
              <a:rPr kumimoji="1" lang="en-US" altLang="ja-JP" sz="1400" dirty="0"/>
              <a:t> </a:t>
            </a:r>
            <a:br>
              <a:rPr kumimoji="1" lang="en-US" altLang="ja-JP" sz="1400" dirty="0"/>
            </a:br>
            <a:r>
              <a:rPr kumimoji="1" lang="ja-JP" altLang="en-US" sz="1400" dirty="0"/>
              <a:t>に</a:t>
            </a:r>
            <a:r>
              <a:rPr lang="ja-JP" altLang="en-US" sz="1400" dirty="0"/>
              <a:t>サブネットを</a:t>
            </a:r>
            <a:r>
              <a:rPr kumimoji="1" lang="ja-JP" altLang="en-US" sz="1400" dirty="0"/>
              <a:t>委任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E47FADA-F3A3-7275-3B49-ED0A0B37C589}"/>
              </a:ext>
            </a:extLst>
          </p:cNvPr>
          <p:cNvSpPr txBox="1"/>
          <p:nvPr/>
        </p:nvSpPr>
        <p:spPr>
          <a:xfrm>
            <a:off x="2592226" y="2861647"/>
            <a:ext cx="8728766" cy="368306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{</a:t>
            </a:r>
            <a:endParaRPr lang="en-US" altLang="ja-JP" sz="1050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 </a:t>
            </a:r>
            <a:r>
              <a:rPr lang="en-US" altLang="ja-JP" sz="1050" b="0" dirty="0">
                <a:solidFill>
                  <a:srgbClr val="9CDCFE"/>
                </a:solidFill>
                <a:effectLst/>
                <a:latin typeface="Cascadia Mono" panose="020B0609020000020004" pitchFamily="49" charset="0"/>
              </a:rPr>
              <a:t>"type"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:</a:t>
            </a: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</a:t>
            </a:r>
            <a:r>
              <a:rPr lang="en-US" altLang="ja-JP" sz="1050" b="0" dirty="0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ja-JP" sz="1050" b="0" dirty="0" err="1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Microsoft.PowerPlatform</a:t>
            </a:r>
            <a:r>
              <a:rPr lang="en-US" altLang="ja-JP" sz="1050" b="0" dirty="0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/</a:t>
            </a:r>
            <a:r>
              <a:rPr lang="en-US" altLang="ja-JP" sz="1050" b="0" dirty="0" err="1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enterprisePolicies</a:t>
            </a:r>
            <a:r>
              <a:rPr lang="en-US" altLang="ja-JP" sz="1050" b="0" dirty="0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,</a:t>
            </a:r>
            <a:endParaRPr lang="en-US" altLang="ja-JP" sz="1050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 </a:t>
            </a:r>
            <a:r>
              <a:rPr lang="en-US" altLang="ja-JP" sz="1050" b="0" dirty="0">
                <a:solidFill>
                  <a:srgbClr val="9CDCFE"/>
                </a:solidFill>
                <a:effectLst/>
                <a:latin typeface="Cascadia Mono" panose="020B0609020000020004" pitchFamily="49" charset="0"/>
              </a:rPr>
              <a:t>"location"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:</a:t>
            </a: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</a:t>
            </a:r>
            <a:r>
              <a:rPr lang="en-US" altLang="ja-JP" sz="1050" b="0" dirty="0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ja-JP" sz="1050" b="0" dirty="0" err="1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unitedstates</a:t>
            </a:r>
            <a:r>
              <a:rPr lang="en-US" altLang="ja-JP" sz="1050" b="0" dirty="0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,</a:t>
            </a:r>
            <a:endParaRPr lang="en-US" altLang="ja-JP" sz="1050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 </a:t>
            </a:r>
            <a:r>
              <a:rPr lang="en-US" altLang="ja-JP" sz="1100" b="1" dirty="0">
                <a:solidFill>
                  <a:srgbClr val="9CDCF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Mono" panose="020B0609020000020004" pitchFamily="49" charset="0"/>
              </a:rPr>
              <a:t>"kind"</a:t>
            </a:r>
            <a:r>
              <a:rPr lang="en-US" altLang="ja-JP" sz="1100" b="1" dirty="0">
                <a:solidFill>
                  <a:srgbClr val="DCDC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Mono" panose="020B0609020000020004" pitchFamily="49" charset="0"/>
              </a:rPr>
              <a:t>:</a:t>
            </a:r>
            <a:r>
              <a:rPr lang="en-US" altLang="ja-JP" sz="1100" b="1" dirty="0">
                <a:solidFill>
                  <a:srgbClr val="D4D4D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Mono" panose="020B0609020000020004" pitchFamily="49" charset="0"/>
              </a:rPr>
              <a:t> </a:t>
            </a:r>
            <a:r>
              <a:rPr lang="en-US" altLang="ja-JP" sz="1100" b="1" dirty="0">
                <a:solidFill>
                  <a:srgbClr val="CE917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Mono" panose="020B0609020000020004" pitchFamily="49" charset="0"/>
              </a:rPr>
              <a:t>"</a:t>
            </a:r>
            <a:r>
              <a:rPr lang="en-US" altLang="ja-JP" sz="1100" b="1" dirty="0" err="1">
                <a:solidFill>
                  <a:srgbClr val="CE917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Mono" panose="020B0609020000020004" pitchFamily="49" charset="0"/>
              </a:rPr>
              <a:t>NetworkInjection</a:t>
            </a:r>
            <a:r>
              <a:rPr lang="en-US" altLang="ja-JP" sz="1100" b="1" dirty="0">
                <a:solidFill>
                  <a:srgbClr val="CE917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Mono" panose="020B0609020000020004" pitchFamily="49" charset="0"/>
              </a:rPr>
              <a:t>"</a:t>
            </a:r>
            <a:r>
              <a:rPr lang="en-US" altLang="ja-JP" sz="1100" b="1" dirty="0">
                <a:solidFill>
                  <a:srgbClr val="DCDCD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Mono" panose="020B0609020000020004" pitchFamily="49" charset="0"/>
              </a:rPr>
              <a:t>,</a:t>
            </a:r>
            <a:endParaRPr lang="en-US" altLang="ja-JP" sz="1050" b="1" dirty="0">
              <a:solidFill>
                <a:srgbClr val="D4D4D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scadia Mono" panose="020B06090200000200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 </a:t>
            </a:r>
            <a:r>
              <a:rPr lang="en-US" altLang="ja-JP" sz="1050" b="0" dirty="0">
                <a:solidFill>
                  <a:srgbClr val="9CDCFE"/>
                </a:solidFill>
                <a:effectLst/>
                <a:latin typeface="Cascadia Mono" panose="020B0609020000020004" pitchFamily="49" charset="0"/>
              </a:rPr>
              <a:t>"properties"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:</a:t>
            </a: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{</a:t>
            </a:r>
            <a:endParaRPr lang="en-US" altLang="ja-JP" sz="1050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   </a:t>
            </a:r>
            <a:r>
              <a:rPr lang="en-US" altLang="ja-JP" sz="1050" b="0" dirty="0">
                <a:solidFill>
                  <a:srgbClr val="9CDCFE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ja-JP" sz="1050" b="0" dirty="0" err="1">
                <a:solidFill>
                  <a:srgbClr val="9CDCFE"/>
                </a:solidFill>
                <a:effectLst/>
                <a:latin typeface="Cascadia Mono" panose="020B0609020000020004" pitchFamily="49" charset="0"/>
              </a:rPr>
              <a:t>networkInjection</a:t>
            </a:r>
            <a:r>
              <a:rPr lang="en-US" altLang="ja-JP" sz="1050" b="0" dirty="0">
                <a:solidFill>
                  <a:srgbClr val="9CDCFE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:</a:t>
            </a: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{</a:t>
            </a:r>
            <a:endParaRPr lang="en-US" altLang="ja-JP" sz="1050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     </a:t>
            </a:r>
            <a:r>
              <a:rPr lang="en-US" altLang="ja-JP" sz="1050" b="0" dirty="0">
                <a:solidFill>
                  <a:srgbClr val="9CDCFE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ja-JP" sz="1050" b="0" dirty="0" err="1">
                <a:solidFill>
                  <a:srgbClr val="9CDCFE"/>
                </a:solidFill>
                <a:effectLst/>
                <a:latin typeface="Cascadia Mono" panose="020B0609020000020004" pitchFamily="49" charset="0"/>
              </a:rPr>
              <a:t>virtualNetworks</a:t>
            </a:r>
            <a:r>
              <a:rPr lang="en-US" altLang="ja-JP" sz="1050" b="0" dirty="0">
                <a:solidFill>
                  <a:srgbClr val="9CDCFE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:</a:t>
            </a: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[</a:t>
            </a:r>
            <a:endParaRPr lang="en-US" altLang="ja-JP" sz="1050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       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{</a:t>
            </a:r>
            <a:endParaRPr lang="en-US" altLang="ja-JP" sz="1050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         </a:t>
            </a:r>
            <a:r>
              <a:rPr lang="en-US" altLang="ja-JP" sz="1050" b="0" dirty="0">
                <a:solidFill>
                  <a:srgbClr val="9CDCFE"/>
                </a:solidFill>
                <a:effectLst/>
                <a:latin typeface="Cascadia Mono" panose="020B0609020000020004" pitchFamily="49" charset="0"/>
              </a:rPr>
              <a:t>"id"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:</a:t>
            </a: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</a:t>
            </a:r>
            <a:r>
              <a:rPr lang="en-US" altLang="ja-JP" sz="1050" b="0" dirty="0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"/subscriptions/</a:t>
            </a:r>
            <a:r>
              <a:rPr lang="en-US" altLang="ja-JP" sz="1050" b="0" dirty="0" err="1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guid</a:t>
            </a:r>
            <a:r>
              <a:rPr lang="en-US" altLang="ja-JP" sz="1050" b="0" dirty="0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/</a:t>
            </a:r>
            <a:r>
              <a:rPr lang="en-US" altLang="ja-JP" sz="1050" b="0" dirty="0" err="1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resourceGroups</a:t>
            </a:r>
            <a:r>
              <a:rPr lang="en-US" altLang="ja-JP" sz="1050" b="0" dirty="0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/rg1/providers/</a:t>
            </a:r>
            <a:r>
              <a:rPr lang="en-US" altLang="ja-JP" sz="1050" b="0" dirty="0" err="1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Microsoft.Network</a:t>
            </a:r>
            <a:r>
              <a:rPr lang="en-US" altLang="ja-JP" sz="1050" b="0" dirty="0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/</a:t>
            </a:r>
            <a:r>
              <a:rPr lang="en-US" altLang="ja-JP" sz="1050" b="0" dirty="0" err="1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virtualNetworks</a:t>
            </a:r>
            <a:r>
              <a:rPr lang="en-US" altLang="ja-JP" sz="1050" b="0" dirty="0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/vnet1"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,</a:t>
            </a:r>
            <a:endParaRPr lang="en-US" altLang="ja-JP" sz="1050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         </a:t>
            </a:r>
            <a:r>
              <a:rPr lang="en-US" altLang="ja-JP" sz="1050" b="0" dirty="0">
                <a:solidFill>
                  <a:srgbClr val="9CDCFE"/>
                </a:solidFill>
                <a:effectLst/>
                <a:latin typeface="Cascadia Mono" panose="020B0609020000020004" pitchFamily="49" charset="0"/>
              </a:rPr>
              <a:t>"subnet"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:</a:t>
            </a: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{</a:t>
            </a:r>
            <a:endParaRPr lang="en-US" altLang="ja-JP" sz="1050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           </a:t>
            </a:r>
            <a:r>
              <a:rPr lang="en-US" altLang="ja-JP" sz="1050" b="0" dirty="0">
                <a:solidFill>
                  <a:srgbClr val="9CDCFE"/>
                </a:solidFill>
                <a:effectLst/>
                <a:latin typeface="Cascadia Mono" panose="020B0609020000020004" pitchFamily="49" charset="0"/>
              </a:rPr>
              <a:t>"name"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:</a:t>
            </a: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</a:t>
            </a:r>
            <a:r>
              <a:rPr lang="en-US" altLang="ja-JP" sz="1050" b="0" dirty="0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"power-platform-subnet"</a:t>
            </a:r>
            <a:endParaRPr lang="en-US" altLang="ja-JP" sz="1050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         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}</a:t>
            </a:r>
            <a:endParaRPr lang="en-US" altLang="ja-JP" sz="1050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       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},</a:t>
            </a:r>
            <a:endParaRPr lang="en-US" altLang="ja-JP" sz="1050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       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{</a:t>
            </a:r>
            <a:endParaRPr lang="en-US" altLang="ja-JP" sz="1050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         </a:t>
            </a:r>
            <a:r>
              <a:rPr lang="en-US" altLang="ja-JP" sz="1050" b="0" dirty="0">
                <a:solidFill>
                  <a:srgbClr val="9CDCFE"/>
                </a:solidFill>
                <a:effectLst/>
                <a:latin typeface="Cascadia Mono" panose="020B0609020000020004" pitchFamily="49" charset="0"/>
              </a:rPr>
              <a:t>"id"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:</a:t>
            </a: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</a:t>
            </a:r>
            <a:r>
              <a:rPr lang="en-US" altLang="ja-JP" sz="1050" b="0" dirty="0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"/subscriptions/</a:t>
            </a:r>
            <a:r>
              <a:rPr lang="en-US" altLang="ja-JP" sz="1050" b="0" dirty="0" err="1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guid</a:t>
            </a:r>
            <a:r>
              <a:rPr lang="en-US" altLang="ja-JP" sz="1050" b="0" dirty="0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/</a:t>
            </a:r>
            <a:r>
              <a:rPr lang="en-US" altLang="ja-JP" sz="1050" b="0" dirty="0" err="1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resourceGroups</a:t>
            </a:r>
            <a:r>
              <a:rPr lang="en-US" altLang="ja-JP" sz="1050" b="0" dirty="0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/rg2/providers/</a:t>
            </a:r>
            <a:r>
              <a:rPr lang="en-US" altLang="ja-JP" sz="1050" b="0" dirty="0" err="1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Microsoft.Network</a:t>
            </a:r>
            <a:r>
              <a:rPr lang="en-US" altLang="ja-JP" sz="1050" b="0" dirty="0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/</a:t>
            </a:r>
            <a:r>
              <a:rPr lang="en-US" altLang="ja-JP" sz="1050" b="0" dirty="0" err="1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virtualNetworks</a:t>
            </a:r>
            <a:r>
              <a:rPr lang="en-US" altLang="ja-JP" sz="1050" b="0" dirty="0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/vnet2"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,</a:t>
            </a:r>
            <a:endParaRPr lang="en-US" altLang="ja-JP" sz="1050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         </a:t>
            </a:r>
            <a:r>
              <a:rPr lang="en-US" altLang="ja-JP" sz="1050" b="0" dirty="0">
                <a:solidFill>
                  <a:srgbClr val="9CDCFE"/>
                </a:solidFill>
                <a:effectLst/>
                <a:latin typeface="Cascadia Mono" panose="020B0609020000020004" pitchFamily="49" charset="0"/>
              </a:rPr>
              <a:t>"subnet"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:</a:t>
            </a: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{</a:t>
            </a:r>
            <a:endParaRPr lang="en-US" altLang="ja-JP" sz="1050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           </a:t>
            </a:r>
            <a:r>
              <a:rPr lang="en-US" altLang="ja-JP" sz="1050" b="0" dirty="0">
                <a:solidFill>
                  <a:srgbClr val="9CDCFE"/>
                </a:solidFill>
                <a:effectLst/>
                <a:latin typeface="Cascadia Mono" panose="020B0609020000020004" pitchFamily="49" charset="0"/>
              </a:rPr>
              <a:t>"name"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:</a:t>
            </a: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</a:t>
            </a:r>
            <a:r>
              <a:rPr lang="en-US" altLang="ja-JP" sz="1050" b="0" dirty="0">
                <a:solidFill>
                  <a:srgbClr val="CE9178"/>
                </a:solidFill>
                <a:effectLst/>
                <a:latin typeface="Cascadia Mono" panose="020B0609020000020004" pitchFamily="49" charset="0"/>
              </a:rPr>
              <a:t>"power-platform-subnet"</a:t>
            </a:r>
            <a:endParaRPr lang="en-US" altLang="ja-JP" sz="1050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         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}</a:t>
            </a:r>
            <a:endParaRPr lang="en-US" altLang="ja-JP" sz="1050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       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}</a:t>
            </a:r>
            <a:endParaRPr lang="en-US" altLang="ja-JP" sz="1050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altLang="ja-JP" sz="1050" b="0" dirty="0">
                <a:solidFill>
                  <a:srgbClr val="D4D4D4"/>
                </a:solidFill>
                <a:effectLst/>
                <a:latin typeface="Cascadia Mono" panose="020B0609020000020004" pitchFamily="49" charset="0"/>
              </a:rPr>
              <a:t>      </a:t>
            </a:r>
            <a:r>
              <a:rPr lang="en-US" altLang="ja-JP" sz="1050" b="0" dirty="0">
                <a:solidFill>
                  <a:srgbClr val="DCDCDC"/>
                </a:solidFill>
                <a:effectLst/>
                <a:latin typeface="Cascadia Mono" panose="020B0609020000020004" pitchFamily="49" charset="0"/>
              </a:rPr>
              <a:t>]</a:t>
            </a:r>
            <a:endParaRPr lang="en-US" altLang="ja-JP" sz="1050" b="0" dirty="0">
              <a:solidFill>
                <a:srgbClr val="D4D4D4"/>
              </a:solidFill>
              <a:effectLst/>
              <a:latin typeface="Cascadia Mono" panose="020B0609020000020004" pitchFamily="49" charset="0"/>
            </a:endParaRPr>
          </a:p>
        </p:txBody>
      </p:sp>
      <p:sp>
        <p:nvSpPr>
          <p:cNvPr id="7" name="吹き出し: 角を丸めた四角形 6">
            <a:extLst>
              <a:ext uri="{FF2B5EF4-FFF2-40B4-BE49-F238E27FC236}">
                <a16:creationId xmlns:a16="http://schemas.microsoft.com/office/drawing/2014/main" id="{A7BEC07E-43BF-D590-F6DD-0E5E241794F0}"/>
              </a:ext>
            </a:extLst>
          </p:cNvPr>
          <p:cNvSpPr/>
          <p:nvPr/>
        </p:nvSpPr>
        <p:spPr>
          <a:xfrm>
            <a:off x="8116112" y="3619864"/>
            <a:ext cx="4073259" cy="556953"/>
          </a:xfrm>
          <a:prstGeom prst="wedgeRoundRectCallout">
            <a:avLst>
              <a:gd name="adj1" fmla="val -57831"/>
              <a:gd name="adj2" fmla="val 54279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2</a:t>
            </a:r>
            <a:r>
              <a:rPr kumimoji="1" lang="ja-JP" altLang="en-US" sz="1400" dirty="0"/>
              <a:t> つのサブネットを参照する</a:t>
            </a:r>
            <a:br>
              <a:rPr lang="en-US" altLang="ja-JP" sz="1400" dirty="0"/>
            </a:br>
            <a:r>
              <a:rPr lang="en-US" altLang="ja-JP" sz="1400" dirty="0" err="1"/>
              <a:t>NetworkInjection</a:t>
            </a:r>
            <a:r>
              <a:rPr lang="en-US" altLang="ja-JP" sz="1400" dirty="0"/>
              <a:t> </a:t>
            </a:r>
            <a:r>
              <a:rPr lang="ja-JP" altLang="en-US" sz="1400" dirty="0"/>
              <a:t>用の </a:t>
            </a:r>
            <a:r>
              <a:rPr lang="en-US" altLang="ja-JP" sz="1400" dirty="0" err="1"/>
              <a:t>enteprisePolicy</a:t>
            </a:r>
            <a:endParaRPr kumimoji="1"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6346358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C668F0EB-FE57-CDFC-0E8F-657588A8E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70" y="144680"/>
            <a:ext cx="5810802" cy="38711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26122049-9AC4-971A-1F0C-53A8DFFDE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9611" y="2500847"/>
            <a:ext cx="5327984" cy="35192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吹き出し: 角を丸めた四角形 5">
            <a:extLst>
              <a:ext uri="{FF2B5EF4-FFF2-40B4-BE49-F238E27FC236}">
                <a16:creationId xmlns:a16="http://schemas.microsoft.com/office/drawing/2014/main" id="{946F4529-9F04-308A-6461-5F895148D5CA}"/>
              </a:ext>
            </a:extLst>
          </p:cNvPr>
          <p:cNvSpPr/>
          <p:nvPr/>
        </p:nvSpPr>
        <p:spPr>
          <a:xfrm>
            <a:off x="5570220" y="973981"/>
            <a:ext cx="4216651" cy="556953"/>
          </a:xfrm>
          <a:prstGeom prst="wedgeRoundRectCallout">
            <a:avLst>
              <a:gd name="adj1" fmla="val -57831"/>
              <a:gd name="adj2" fmla="val 54279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/>
              <a:t> </a:t>
            </a:r>
            <a:r>
              <a:rPr kumimoji="1" lang="en-US" altLang="ja-JP" sz="1400" dirty="0"/>
              <a:t>Power</a:t>
            </a:r>
            <a:r>
              <a:rPr kumimoji="1" lang="ja-JP" altLang="en-US" sz="1400" dirty="0"/>
              <a:t> </a:t>
            </a:r>
            <a:r>
              <a:rPr kumimoji="1" lang="en-US" altLang="ja-JP" sz="1400" dirty="0"/>
              <a:t>Platform </a:t>
            </a:r>
            <a:r>
              <a:rPr kumimoji="1" lang="ja-JP" altLang="en-US" sz="1400" dirty="0"/>
              <a:t>にサブネット委任した２つの </a:t>
            </a:r>
            <a:r>
              <a:rPr kumimoji="1" lang="en-US" altLang="ja-JP" sz="1400" dirty="0"/>
              <a:t>VNE</a:t>
            </a:r>
            <a:r>
              <a:rPr lang="en-US" altLang="ja-JP" sz="1400" dirty="0"/>
              <a:t>T</a:t>
            </a:r>
            <a:r>
              <a:rPr lang="ja-JP" altLang="en-US" sz="1400" dirty="0"/>
              <a:t> に対して </a:t>
            </a:r>
            <a:r>
              <a:rPr lang="en-US" altLang="ja-JP" sz="1400" dirty="0"/>
              <a:t>Private Endpoint </a:t>
            </a:r>
            <a:r>
              <a:rPr lang="ja-JP" altLang="en-US" sz="1400" dirty="0"/>
              <a:t>を設置</a:t>
            </a:r>
            <a:endParaRPr kumimoji="1" lang="ja-JP" altLang="en-US" sz="1400" dirty="0"/>
          </a:p>
        </p:txBody>
      </p:sp>
      <p:sp>
        <p:nvSpPr>
          <p:cNvPr id="7" name="吹き出し: 角を丸めた四角形 6">
            <a:extLst>
              <a:ext uri="{FF2B5EF4-FFF2-40B4-BE49-F238E27FC236}">
                <a16:creationId xmlns:a16="http://schemas.microsoft.com/office/drawing/2014/main" id="{9725672A-6618-EDFB-8368-D225F01E18B9}"/>
              </a:ext>
            </a:extLst>
          </p:cNvPr>
          <p:cNvSpPr/>
          <p:nvPr/>
        </p:nvSpPr>
        <p:spPr>
          <a:xfrm>
            <a:off x="7006679" y="3148161"/>
            <a:ext cx="4216651" cy="673913"/>
          </a:xfrm>
          <a:prstGeom prst="wedgeRoundRectCallout">
            <a:avLst>
              <a:gd name="adj1" fmla="val -42109"/>
              <a:gd name="adj2" fmla="val 121592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1400" dirty="0"/>
              <a:t>エージェントからのインバウンド通信の</a:t>
            </a:r>
            <a:br>
              <a:rPr lang="en-US" altLang="ja-JP" sz="1400" dirty="0"/>
            </a:br>
            <a:r>
              <a:rPr lang="ja-JP" altLang="en-US" sz="1400" dirty="0"/>
              <a:t>送信元が </a:t>
            </a:r>
            <a:r>
              <a:rPr lang="en-US" altLang="ja-JP" sz="1400" dirty="0"/>
              <a:t>Private</a:t>
            </a:r>
            <a:r>
              <a:rPr lang="ja-JP" altLang="en-US" sz="1400" dirty="0"/>
              <a:t> </a:t>
            </a:r>
            <a:r>
              <a:rPr lang="en-US" altLang="ja-JP" sz="1400" dirty="0"/>
              <a:t>IP</a:t>
            </a:r>
            <a:r>
              <a:rPr lang="ja-JP" altLang="en-US" sz="1400" dirty="0"/>
              <a:t> </a:t>
            </a:r>
            <a:r>
              <a:rPr lang="ja-JP" altLang="en-US" sz="1400"/>
              <a:t>アドレスに</a:t>
            </a:r>
            <a:r>
              <a:rPr lang="ja-JP" altLang="en-US" sz="1400" dirty="0"/>
              <a:t>なっている</a:t>
            </a:r>
            <a:endParaRPr lang="en-US" altLang="ja-JP" sz="1400" dirty="0"/>
          </a:p>
        </p:txBody>
      </p:sp>
    </p:spTree>
    <p:extLst>
      <p:ext uri="{BB962C8B-B14F-4D97-AF65-F5344CB8AC3E}">
        <p14:creationId xmlns:p14="http://schemas.microsoft.com/office/powerpoint/2010/main" val="29684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94786151-42EA-6A1B-6855-05F7B3F32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255" y="1347035"/>
            <a:ext cx="11083489" cy="4163929"/>
          </a:xfrm>
          <a:prstGeom prst="rect">
            <a:avLst/>
          </a:prstGeom>
        </p:spPr>
      </p:pic>
      <p:sp>
        <p:nvSpPr>
          <p:cNvPr id="10" name="楕円 9">
            <a:extLst>
              <a:ext uri="{FF2B5EF4-FFF2-40B4-BE49-F238E27FC236}">
                <a16:creationId xmlns:a16="http://schemas.microsoft.com/office/drawing/2014/main" id="{7CA42CD2-AD70-B1F5-D64A-E8C351B0D375}"/>
              </a:ext>
            </a:extLst>
          </p:cNvPr>
          <p:cNvSpPr/>
          <p:nvPr/>
        </p:nvSpPr>
        <p:spPr>
          <a:xfrm>
            <a:off x="6873705" y="2914262"/>
            <a:ext cx="4362967" cy="441645"/>
          </a:xfrm>
          <a:prstGeom prst="ellipse">
            <a:avLst/>
          </a:prstGeom>
          <a:noFill/>
          <a:ln w="28575">
            <a:solidFill>
              <a:srgbClr val="E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8002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9AB10893-E4E0-FD45-22E5-9E0C3F3DE5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91" y="566691"/>
            <a:ext cx="5002933" cy="34712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3D43E2C3-85B3-FA74-4AC8-83D5E60CA5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695" y="566691"/>
            <a:ext cx="4492240" cy="34712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楕円 7">
            <a:extLst>
              <a:ext uri="{FF2B5EF4-FFF2-40B4-BE49-F238E27FC236}">
                <a16:creationId xmlns:a16="http://schemas.microsoft.com/office/drawing/2014/main" id="{F62137F9-05FE-EFE0-CE85-1848B392F930}"/>
              </a:ext>
            </a:extLst>
          </p:cNvPr>
          <p:cNvSpPr/>
          <p:nvPr/>
        </p:nvSpPr>
        <p:spPr>
          <a:xfrm>
            <a:off x="1983921" y="3322864"/>
            <a:ext cx="2979965" cy="587829"/>
          </a:xfrm>
          <a:prstGeom prst="ellipse">
            <a:avLst/>
          </a:prstGeom>
          <a:noFill/>
          <a:ln w="28575">
            <a:solidFill>
              <a:srgbClr val="E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6644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062AF1D2-286F-F063-A7AF-499FB2904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835" y="271465"/>
            <a:ext cx="8327300" cy="4045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楕円 3">
            <a:extLst>
              <a:ext uri="{FF2B5EF4-FFF2-40B4-BE49-F238E27FC236}">
                <a16:creationId xmlns:a16="http://schemas.microsoft.com/office/drawing/2014/main" id="{8BB35E52-DF95-EDF9-8018-CB0F34A15339}"/>
              </a:ext>
            </a:extLst>
          </p:cNvPr>
          <p:cNvSpPr/>
          <p:nvPr/>
        </p:nvSpPr>
        <p:spPr>
          <a:xfrm>
            <a:off x="590788" y="1619888"/>
            <a:ext cx="1390176" cy="401495"/>
          </a:xfrm>
          <a:prstGeom prst="ellipse">
            <a:avLst/>
          </a:prstGeom>
          <a:noFill/>
          <a:ln w="28575">
            <a:solidFill>
              <a:srgbClr val="E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F2FDE783-7DB7-7D07-5AAD-65961E6C7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9714" y="3429000"/>
            <a:ext cx="7570273" cy="37345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楕円 8">
            <a:extLst>
              <a:ext uri="{FF2B5EF4-FFF2-40B4-BE49-F238E27FC236}">
                <a16:creationId xmlns:a16="http://schemas.microsoft.com/office/drawing/2014/main" id="{36BBD038-EE75-64A1-2CDA-DF93C0D9CB76}"/>
              </a:ext>
            </a:extLst>
          </p:cNvPr>
          <p:cNvSpPr/>
          <p:nvPr/>
        </p:nvSpPr>
        <p:spPr>
          <a:xfrm>
            <a:off x="10205594" y="4116117"/>
            <a:ext cx="1390176" cy="401495"/>
          </a:xfrm>
          <a:prstGeom prst="ellipse">
            <a:avLst/>
          </a:prstGeom>
          <a:noFill/>
          <a:ln w="28575">
            <a:solidFill>
              <a:srgbClr val="E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6460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AA83360E-CA01-5201-4FBB-F33418CA8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199" y="603513"/>
            <a:ext cx="5734818" cy="38711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楕円 3">
            <a:extLst>
              <a:ext uri="{FF2B5EF4-FFF2-40B4-BE49-F238E27FC236}">
                <a16:creationId xmlns:a16="http://schemas.microsoft.com/office/drawing/2014/main" id="{A36208EA-5662-EEC1-7360-CF7DDCBB30D8}"/>
              </a:ext>
            </a:extLst>
          </p:cNvPr>
          <p:cNvSpPr/>
          <p:nvPr/>
        </p:nvSpPr>
        <p:spPr>
          <a:xfrm>
            <a:off x="5237626" y="1130032"/>
            <a:ext cx="1390176" cy="401495"/>
          </a:xfrm>
          <a:prstGeom prst="ellipse">
            <a:avLst/>
          </a:prstGeom>
          <a:noFill/>
          <a:ln w="28575">
            <a:solidFill>
              <a:srgbClr val="E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A4999A41-93A1-2507-4EFB-41A21ACC3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7626" y="1856807"/>
            <a:ext cx="6151529" cy="38711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楕円 6">
            <a:extLst>
              <a:ext uri="{FF2B5EF4-FFF2-40B4-BE49-F238E27FC236}">
                <a16:creationId xmlns:a16="http://schemas.microsoft.com/office/drawing/2014/main" id="{4ECDA801-E460-CAE7-7BA6-95F473199DF0}"/>
              </a:ext>
            </a:extLst>
          </p:cNvPr>
          <p:cNvSpPr/>
          <p:nvPr/>
        </p:nvSpPr>
        <p:spPr>
          <a:xfrm>
            <a:off x="9998979" y="2425432"/>
            <a:ext cx="1390176" cy="401495"/>
          </a:xfrm>
          <a:prstGeom prst="ellipse">
            <a:avLst/>
          </a:prstGeom>
          <a:noFill/>
          <a:ln w="28575">
            <a:solidFill>
              <a:srgbClr val="E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4884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A16B4A4F-F908-8CF3-5ECA-8131D727E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231" y="219791"/>
            <a:ext cx="6818281" cy="38711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E839C2CB-12F4-D690-EE3D-2D717A22F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2514" y="2986114"/>
            <a:ext cx="7570273" cy="38718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楕円 5">
            <a:extLst>
              <a:ext uri="{FF2B5EF4-FFF2-40B4-BE49-F238E27FC236}">
                <a16:creationId xmlns:a16="http://schemas.microsoft.com/office/drawing/2014/main" id="{90D8B66B-49CA-601C-929E-AE3563AB3D59}"/>
              </a:ext>
            </a:extLst>
          </p:cNvPr>
          <p:cNvSpPr/>
          <p:nvPr/>
        </p:nvSpPr>
        <p:spPr>
          <a:xfrm>
            <a:off x="4705824" y="1000710"/>
            <a:ext cx="1390176" cy="401495"/>
          </a:xfrm>
          <a:prstGeom prst="ellipse">
            <a:avLst/>
          </a:prstGeom>
          <a:noFill/>
          <a:ln w="28575">
            <a:solidFill>
              <a:srgbClr val="E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9560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A81CA58C-9C0F-6711-9B5A-B286D2E91F89}"/>
              </a:ext>
            </a:extLst>
          </p:cNvPr>
          <p:cNvSpPr/>
          <p:nvPr/>
        </p:nvSpPr>
        <p:spPr>
          <a:xfrm>
            <a:off x="1709602" y="1485899"/>
            <a:ext cx="9268097" cy="4661808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2054" name="Picture 6" descr="API Management: Establish API Gateways | Microsoft Azure">
            <a:extLst>
              <a:ext uri="{FF2B5EF4-FFF2-40B4-BE49-F238E27FC236}">
                <a16:creationId xmlns:a16="http://schemas.microsoft.com/office/drawing/2014/main" id="{2E4DAA4C-E1D2-2712-D998-5D344877C8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5" r="16699"/>
          <a:stretch>
            <a:fillRect/>
          </a:stretch>
        </p:blipFill>
        <p:spPr bwMode="auto">
          <a:xfrm>
            <a:off x="5526092" y="3455599"/>
            <a:ext cx="1274286" cy="1051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Azure Container Apps - Visual Studio Marketplace">
            <a:extLst>
              <a:ext uri="{FF2B5EF4-FFF2-40B4-BE49-F238E27FC236}">
                <a16:creationId xmlns:a16="http://schemas.microsoft.com/office/drawing/2014/main" id="{1FF2EB08-B062-AA77-1338-C41CE6141C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8169" y="2336085"/>
            <a:ext cx="849498" cy="84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0" descr="Azure Container Apps - Visual Studio Marketplace">
            <a:extLst>
              <a:ext uri="{FF2B5EF4-FFF2-40B4-BE49-F238E27FC236}">
                <a16:creationId xmlns:a16="http://schemas.microsoft.com/office/drawing/2014/main" id="{327BFA08-35A0-8D04-6614-2125E31996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8169" y="3510462"/>
            <a:ext cx="849498" cy="84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0" descr="Azure Container Apps - Visual Studio Marketplace">
            <a:extLst>
              <a:ext uri="{FF2B5EF4-FFF2-40B4-BE49-F238E27FC236}">
                <a16:creationId xmlns:a16="http://schemas.microsoft.com/office/drawing/2014/main" id="{033040E5-BF5A-13EE-D585-5E73790F94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8169" y="4702769"/>
            <a:ext cx="849498" cy="84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C89A71A2-D094-19C3-900E-8E37E680408A}"/>
              </a:ext>
            </a:extLst>
          </p:cNvPr>
          <p:cNvCxnSpPr>
            <a:cxnSpLocks/>
          </p:cNvCxnSpPr>
          <p:nvPr/>
        </p:nvCxnSpPr>
        <p:spPr>
          <a:xfrm>
            <a:off x="6817752" y="3935211"/>
            <a:ext cx="2315072" cy="222"/>
          </a:xfrm>
          <a:prstGeom prst="straightConnector1">
            <a:avLst/>
          </a:prstGeom>
          <a:ln w="25400"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83C342C1-2016-208E-858B-D6340436FEEF}"/>
              </a:ext>
            </a:extLst>
          </p:cNvPr>
          <p:cNvCxnSpPr>
            <a:cxnSpLocks/>
          </p:cNvCxnSpPr>
          <p:nvPr/>
        </p:nvCxnSpPr>
        <p:spPr>
          <a:xfrm flipV="1">
            <a:off x="6817752" y="2942881"/>
            <a:ext cx="2315073" cy="799054"/>
          </a:xfrm>
          <a:prstGeom prst="straightConnector1">
            <a:avLst/>
          </a:prstGeom>
          <a:ln w="25400"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E594198F-3A62-CCC2-CEA1-241B92FA5F2B}"/>
              </a:ext>
            </a:extLst>
          </p:cNvPr>
          <p:cNvCxnSpPr>
            <a:cxnSpLocks/>
          </p:cNvCxnSpPr>
          <p:nvPr/>
        </p:nvCxnSpPr>
        <p:spPr>
          <a:xfrm>
            <a:off x="6817752" y="4140309"/>
            <a:ext cx="2315073" cy="799054"/>
          </a:xfrm>
          <a:prstGeom prst="straightConnector1">
            <a:avLst/>
          </a:prstGeom>
          <a:ln w="25400"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吹き出し: 角を丸めた四角形 11">
            <a:extLst>
              <a:ext uri="{FF2B5EF4-FFF2-40B4-BE49-F238E27FC236}">
                <a16:creationId xmlns:a16="http://schemas.microsoft.com/office/drawing/2014/main" id="{12B4D24A-FDE5-9060-762A-4894AD17E7D3}"/>
              </a:ext>
            </a:extLst>
          </p:cNvPr>
          <p:cNvSpPr/>
          <p:nvPr/>
        </p:nvSpPr>
        <p:spPr>
          <a:xfrm>
            <a:off x="3590571" y="5127518"/>
            <a:ext cx="2561546" cy="612648"/>
          </a:xfrm>
          <a:prstGeom prst="wedgeRoundRectCallout">
            <a:avLst>
              <a:gd name="adj1" fmla="val 22572"/>
              <a:gd name="adj2" fmla="val -214687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API</a:t>
            </a:r>
            <a:r>
              <a:rPr kumimoji="1" lang="ja-JP" altLang="en-US" dirty="0"/>
              <a:t> キーで保護</a:t>
            </a:r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DD04A860-C0E2-45C8-FF40-9604E51AA3BE}"/>
              </a:ext>
            </a:extLst>
          </p:cNvPr>
          <p:cNvCxnSpPr>
            <a:cxnSpLocks/>
          </p:cNvCxnSpPr>
          <p:nvPr/>
        </p:nvCxnSpPr>
        <p:spPr>
          <a:xfrm>
            <a:off x="3345556" y="3935211"/>
            <a:ext cx="1913283" cy="222"/>
          </a:xfrm>
          <a:prstGeom prst="straightConnector1">
            <a:avLst/>
          </a:prstGeom>
          <a:ln w="25400"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C4F4FE95-F164-71E5-D5B0-FE77934B02F9}"/>
              </a:ext>
            </a:extLst>
          </p:cNvPr>
          <p:cNvCxnSpPr>
            <a:cxnSpLocks/>
          </p:cNvCxnSpPr>
          <p:nvPr/>
        </p:nvCxnSpPr>
        <p:spPr>
          <a:xfrm>
            <a:off x="3345555" y="2942881"/>
            <a:ext cx="1913284" cy="799054"/>
          </a:xfrm>
          <a:prstGeom prst="straightConnector1">
            <a:avLst/>
          </a:prstGeom>
          <a:ln w="25400"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E5900A2C-D906-DF2B-4342-8BA013A12C28}"/>
              </a:ext>
            </a:extLst>
          </p:cNvPr>
          <p:cNvCxnSpPr>
            <a:cxnSpLocks/>
          </p:cNvCxnSpPr>
          <p:nvPr/>
        </p:nvCxnSpPr>
        <p:spPr>
          <a:xfrm flipV="1">
            <a:off x="3345555" y="4140309"/>
            <a:ext cx="1913284" cy="799054"/>
          </a:xfrm>
          <a:prstGeom prst="straightConnector1">
            <a:avLst/>
          </a:prstGeom>
          <a:ln w="25400"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4">
            <a:extLst>
              <a:ext uri="{FF2B5EF4-FFF2-40B4-BE49-F238E27FC236}">
                <a16:creationId xmlns:a16="http://schemas.microsoft.com/office/drawing/2014/main" id="{A7975954-8C9C-4382-9F2F-7EB314AD0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5770" y="2217798"/>
            <a:ext cx="999785" cy="999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>
            <a:extLst>
              <a:ext uri="{FF2B5EF4-FFF2-40B4-BE49-F238E27FC236}">
                <a16:creationId xmlns:a16="http://schemas.microsoft.com/office/drawing/2014/main" id="{9D90899F-5F2B-33DA-66AD-2C96DE45B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5770" y="3422459"/>
            <a:ext cx="999785" cy="999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086D139D-75B9-E8B3-981F-27EAE98802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3532" y="4507212"/>
            <a:ext cx="999785" cy="999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吹き出し: 角を丸めた四角形 18">
            <a:extLst>
              <a:ext uri="{FF2B5EF4-FFF2-40B4-BE49-F238E27FC236}">
                <a16:creationId xmlns:a16="http://schemas.microsoft.com/office/drawing/2014/main" id="{A1B390FE-4C03-CD96-7DEF-491B3BC6F2AA}"/>
              </a:ext>
            </a:extLst>
          </p:cNvPr>
          <p:cNvSpPr/>
          <p:nvPr/>
        </p:nvSpPr>
        <p:spPr>
          <a:xfrm>
            <a:off x="6462326" y="1843836"/>
            <a:ext cx="2561546" cy="612648"/>
          </a:xfrm>
          <a:prstGeom prst="wedgeRoundRectCallout">
            <a:avLst>
              <a:gd name="adj1" fmla="val 55082"/>
              <a:gd name="adj2" fmla="val 103811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Entra ID</a:t>
            </a:r>
            <a:r>
              <a:rPr kumimoji="1" lang="ja-JP" altLang="en-US" dirty="0"/>
              <a:t> 認証で保護</a:t>
            </a:r>
          </a:p>
        </p:txBody>
      </p:sp>
      <p:sp>
        <p:nvSpPr>
          <p:cNvPr id="20" name="吹き出し: 角を丸めた四角形 19">
            <a:extLst>
              <a:ext uri="{FF2B5EF4-FFF2-40B4-BE49-F238E27FC236}">
                <a16:creationId xmlns:a16="http://schemas.microsoft.com/office/drawing/2014/main" id="{A98C0385-0C55-9CC4-B1B8-226CDCB7F3DD}"/>
              </a:ext>
            </a:extLst>
          </p:cNvPr>
          <p:cNvSpPr/>
          <p:nvPr/>
        </p:nvSpPr>
        <p:spPr>
          <a:xfrm>
            <a:off x="6355542" y="5127518"/>
            <a:ext cx="2561546" cy="612648"/>
          </a:xfrm>
          <a:prstGeom prst="wedgeRoundRectCallout">
            <a:avLst>
              <a:gd name="adj1" fmla="val -34161"/>
              <a:gd name="adj2" fmla="val -198695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/>
              <a:t>ManagedID</a:t>
            </a:r>
            <a:r>
              <a:rPr kumimoji="1" lang="ja-JP" altLang="en-US" dirty="0"/>
              <a:t> で</a:t>
            </a:r>
            <a:br>
              <a:rPr kumimoji="1" lang="en-US" altLang="ja-JP" dirty="0"/>
            </a:br>
            <a:r>
              <a:rPr kumimoji="1" lang="ja-JP" altLang="en-US" dirty="0"/>
              <a:t>アクセス</a:t>
            </a:r>
          </a:p>
        </p:txBody>
      </p:sp>
      <p:sp>
        <p:nvSpPr>
          <p:cNvPr id="21" name="吹き出し: 角を丸めた四角形 20">
            <a:extLst>
              <a:ext uri="{FF2B5EF4-FFF2-40B4-BE49-F238E27FC236}">
                <a16:creationId xmlns:a16="http://schemas.microsoft.com/office/drawing/2014/main" id="{E5DC6F63-2E3F-42DF-56A7-94ECA4647983}"/>
              </a:ext>
            </a:extLst>
          </p:cNvPr>
          <p:cNvSpPr/>
          <p:nvPr/>
        </p:nvSpPr>
        <p:spPr>
          <a:xfrm>
            <a:off x="3411185" y="1817397"/>
            <a:ext cx="2561546" cy="612648"/>
          </a:xfrm>
          <a:prstGeom prst="wedgeRoundRectCallout">
            <a:avLst>
              <a:gd name="adj1" fmla="val -39898"/>
              <a:gd name="adj2" fmla="val 122468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API</a:t>
            </a:r>
            <a:r>
              <a:rPr kumimoji="1" lang="ja-JP" altLang="en-US" dirty="0"/>
              <a:t> キーを指定</a:t>
            </a:r>
          </a:p>
        </p:txBody>
      </p:sp>
    </p:spTree>
    <p:extLst>
      <p:ext uri="{BB962C8B-B14F-4D97-AF65-F5344CB8AC3E}">
        <p14:creationId xmlns:p14="http://schemas.microsoft.com/office/powerpoint/2010/main" val="2637946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BD44FDC-F463-1BE9-9550-F6792D260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42" y="509429"/>
            <a:ext cx="10076033" cy="35979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3128883A-8B49-4ED6-B746-17C7ADD63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1880" y="810269"/>
            <a:ext cx="5667768" cy="56677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吹き出し: 角を丸めた四角形 8">
            <a:extLst>
              <a:ext uri="{FF2B5EF4-FFF2-40B4-BE49-F238E27FC236}">
                <a16:creationId xmlns:a16="http://schemas.microsoft.com/office/drawing/2014/main" id="{5A16287B-F2B6-02C2-4E7B-055C11597009}"/>
              </a:ext>
            </a:extLst>
          </p:cNvPr>
          <p:cNvSpPr/>
          <p:nvPr/>
        </p:nvSpPr>
        <p:spPr>
          <a:xfrm>
            <a:off x="1268621" y="3680011"/>
            <a:ext cx="2561546" cy="612648"/>
          </a:xfrm>
          <a:prstGeom prst="wedgeRoundRectCallout">
            <a:avLst>
              <a:gd name="adj1" fmla="val -5951"/>
              <a:gd name="adj2" fmla="val -137994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Operation </a:t>
            </a:r>
            <a:r>
              <a:rPr kumimoji="1" lang="ja-JP" altLang="en-US" dirty="0"/>
              <a:t>は１つ</a:t>
            </a:r>
          </a:p>
        </p:txBody>
      </p:sp>
      <p:sp>
        <p:nvSpPr>
          <p:cNvPr id="10" name="楕円 9">
            <a:extLst>
              <a:ext uri="{FF2B5EF4-FFF2-40B4-BE49-F238E27FC236}">
                <a16:creationId xmlns:a16="http://schemas.microsoft.com/office/drawing/2014/main" id="{DC76BDF9-A5F5-2D57-D4A7-0D26491A9F48}"/>
              </a:ext>
            </a:extLst>
          </p:cNvPr>
          <p:cNvSpPr/>
          <p:nvPr/>
        </p:nvSpPr>
        <p:spPr>
          <a:xfrm>
            <a:off x="5880199" y="2372309"/>
            <a:ext cx="1390176" cy="401495"/>
          </a:xfrm>
          <a:prstGeom prst="ellipse">
            <a:avLst/>
          </a:prstGeom>
          <a:noFill/>
          <a:ln w="28575">
            <a:solidFill>
              <a:srgbClr val="E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1D941852-DD04-5EB4-8898-3C138D8A89BE}"/>
              </a:ext>
            </a:extLst>
          </p:cNvPr>
          <p:cNvSpPr/>
          <p:nvPr/>
        </p:nvSpPr>
        <p:spPr>
          <a:xfrm>
            <a:off x="5861880" y="2913598"/>
            <a:ext cx="1390176" cy="401495"/>
          </a:xfrm>
          <a:prstGeom prst="ellipse">
            <a:avLst/>
          </a:prstGeom>
          <a:noFill/>
          <a:ln w="28575">
            <a:solidFill>
              <a:srgbClr val="E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615F658F-43AD-C037-3451-EBD6FA2F0FF2}"/>
              </a:ext>
            </a:extLst>
          </p:cNvPr>
          <p:cNvSpPr/>
          <p:nvPr/>
        </p:nvSpPr>
        <p:spPr>
          <a:xfrm>
            <a:off x="5861880" y="5369116"/>
            <a:ext cx="1390176" cy="401495"/>
          </a:xfrm>
          <a:prstGeom prst="ellipse">
            <a:avLst/>
          </a:prstGeom>
          <a:noFill/>
          <a:ln w="28575">
            <a:solidFill>
              <a:srgbClr val="E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吹き出し: 角を丸めた四角形 12">
            <a:extLst>
              <a:ext uri="{FF2B5EF4-FFF2-40B4-BE49-F238E27FC236}">
                <a16:creationId xmlns:a16="http://schemas.microsoft.com/office/drawing/2014/main" id="{1262095E-5AF3-97B2-B661-B3258F5F4ED8}"/>
              </a:ext>
            </a:extLst>
          </p:cNvPr>
          <p:cNvSpPr/>
          <p:nvPr/>
        </p:nvSpPr>
        <p:spPr>
          <a:xfrm>
            <a:off x="8386566" y="1559116"/>
            <a:ext cx="2561546" cy="612648"/>
          </a:xfrm>
          <a:prstGeom prst="wedgeRoundRectCallout">
            <a:avLst>
              <a:gd name="adj1" fmla="val -28699"/>
              <a:gd name="adj2" fmla="val 112226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MCP</a:t>
            </a:r>
            <a:r>
              <a:rPr kumimoji="1" lang="ja-JP" altLang="en-US" dirty="0"/>
              <a:t> サーバーの </a:t>
            </a:r>
            <a:r>
              <a:rPr kumimoji="1" lang="en-US" altLang="ja-JP" dirty="0"/>
              <a:t>URL</a:t>
            </a:r>
            <a:endParaRPr kumimoji="1" lang="ja-JP" altLang="en-US" dirty="0"/>
          </a:p>
        </p:txBody>
      </p:sp>
      <p:sp>
        <p:nvSpPr>
          <p:cNvPr id="14" name="吹き出し: 角を丸めた四角形 13">
            <a:extLst>
              <a:ext uri="{FF2B5EF4-FFF2-40B4-BE49-F238E27FC236}">
                <a16:creationId xmlns:a16="http://schemas.microsoft.com/office/drawing/2014/main" id="{578655C0-838D-A2D6-EE10-AA1674C0EFB6}"/>
              </a:ext>
            </a:extLst>
          </p:cNvPr>
          <p:cNvSpPr/>
          <p:nvPr/>
        </p:nvSpPr>
        <p:spPr>
          <a:xfrm>
            <a:off x="9489225" y="2816352"/>
            <a:ext cx="2561546" cy="612648"/>
          </a:xfrm>
          <a:prstGeom prst="wedgeRoundRectCallout">
            <a:avLst>
              <a:gd name="adj1" fmla="val -66146"/>
              <a:gd name="adj2" fmla="val 59548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APIM</a:t>
            </a:r>
            <a:r>
              <a:rPr kumimoji="1" lang="ja-JP" altLang="en-US" dirty="0"/>
              <a:t> 内でのパス</a:t>
            </a:r>
          </a:p>
        </p:txBody>
      </p:sp>
      <p:sp>
        <p:nvSpPr>
          <p:cNvPr id="15" name="吹き出し: 角を丸めた四角形 14">
            <a:extLst>
              <a:ext uri="{FF2B5EF4-FFF2-40B4-BE49-F238E27FC236}">
                <a16:creationId xmlns:a16="http://schemas.microsoft.com/office/drawing/2014/main" id="{977C9AFF-3834-DEA1-DB22-55ACC5B4B9DE}"/>
              </a:ext>
            </a:extLst>
          </p:cNvPr>
          <p:cNvSpPr/>
          <p:nvPr/>
        </p:nvSpPr>
        <p:spPr>
          <a:xfrm>
            <a:off x="7687319" y="4957215"/>
            <a:ext cx="2561546" cy="612648"/>
          </a:xfrm>
          <a:prstGeom prst="wedgeRoundRectCallout">
            <a:avLst>
              <a:gd name="adj1" fmla="val -66146"/>
              <a:gd name="adj2" fmla="val 59548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API</a:t>
            </a:r>
            <a:r>
              <a:rPr kumimoji="1" lang="ja-JP" altLang="en-US" dirty="0"/>
              <a:t> キー認証を有効</a:t>
            </a:r>
          </a:p>
        </p:txBody>
      </p:sp>
    </p:spTree>
    <p:extLst>
      <p:ext uri="{BB962C8B-B14F-4D97-AF65-F5344CB8AC3E}">
        <p14:creationId xmlns:p14="http://schemas.microsoft.com/office/powerpoint/2010/main" val="2555169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0504F872-CB90-B5EC-BAA6-BB67871C56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586" y="1134874"/>
            <a:ext cx="4676037" cy="48894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四角形: 角を丸くする 7">
            <a:extLst>
              <a:ext uri="{FF2B5EF4-FFF2-40B4-BE49-F238E27FC236}">
                <a16:creationId xmlns:a16="http://schemas.microsoft.com/office/drawing/2014/main" id="{3D19021E-AB2E-4987-5EE6-7EABDF02BF38}"/>
              </a:ext>
            </a:extLst>
          </p:cNvPr>
          <p:cNvSpPr/>
          <p:nvPr/>
        </p:nvSpPr>
        <p:spPr>
          <a:xfrm>
            <a:off x="771586" y="4808726"/>
            <a:ext cx="2066712" cy="1153162"/>
          </a:xfrm>
          <a:prstGeom prst="roundRect">
            <a:avLst/>
          </a:prstGeom>
          <a:noFill/>
          <a:ln w="28575">
            <a:solidFill>
              <a:srgbClr val="E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吹き出し: 角を丸めた四角形 8">
            <a:extLst>
              <a:ext uri="{FF2B5EF4-FFF2-40B4-BE49-F238E27FC236}">
                <a16:creationId xmlns:a16="http://schemas.microsoft.com/office/drawing/2014/main" id="{5D9B254D-B71F-BEC4-57A5-68DD4B79E0EE}"/>
              </a:ext>
            </a:extLst>
          </p:cNvPr>
          <p:cNvSpPr/>
          <p:nvPr/>
        </p:nvSpPr>
        <p:spPr>
          <a:xfrm>
            <a:off x="2998275" y="4269586"/>
            <a:ext cx="2861199" cy="612648"/>
          </a:xfrm>
          <a:prstGeom prst="wedgeRoundRectCallout">
            <a:avLst>
              <a:gd name="adj1" fmla="val -66146"/>
              <a:gd name="adj2" fmla="val 59548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API</a:t>
            </a:r>
            <a:r>
              <a:rPr kumimoji="1" lang="ja-JP" altLang="en-US" sz="1400" dirty="0"/>
              <a:t> </a:t>
            </a:r>
            <a:r>
              <a:rPr kumimoji="1" lang="en-US" altLang="ja-JP" sz="1400" dirty="0"/>
              <a:t>Management</a:t>
            </a:r>
            <a:r>
              <a:rPr kumimoji="1" lang="ja-JP" altLang="en-US" sz="1400" dirty="0"/>
              <a:t> のドメインと</a:t>
            </a:r>
            <a:br>
              <a:rPr kumimoji="1" lang="en-US" altLang="ja-JP" sz="1400" dirty="0"/>
            </a:br>
            <a:r>
              <a:rPr kumimoji="1" lang="ja-JP" altLang="en-US" sz="1400" dirty="0"/>
              <a:t>登録した </a:t>
            </a:r>
            <a:r>
              <a:rPr kumimoji="1" lang="en-US" altLang="ja-JP" sz="1400" dirty="0"/>
              <a:t>URL</a:t>
            </a:r>
            <a:r>
              <a:rPr kumimoji="1" lang="ja-JP" altLang="en-US" sz="1400" dirty="0"/>
              <a:t> </a:t>
            </a:r>
            <a:r>
              <a:rPr kumimoji="1" lang="en-US" altLang="ja-JP" sz="1400" dirty="0"/>
              <a:t>Suffix</a:t>
            </a:r>
            <a:r>
              <a:rPr kumimoji="1" lang="ja-JP" altLang="en-US" sz="1400" dirty="0"/>
              <a:t> に変更</a:t>
            </a: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AE1AB686-56A5-479E-EED3-0CD23F5D6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9474" y="1134874"/>
            <a:ext cx="5908004" cy="43594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AC1E2A9D-4A42-1E7E-D16A-764B1F681F75}"/>
              </a:ext>
            </a:extLst>
          </p:cNvPr>
          <p:cNvSpPr/>
          <p:nvPr/>
        </p:nvSpPr>
        <p:spPr>
          <a:xfrm>
            <a:off x="5930035" y="1514781"/>
            <a:ext cx="2500721" cy="716023"/>
          </a:xfrm>
          <a:prstGeom prst="roundRect">
            <a:avLst/>
          </a:prstGeom>
          <a:noFill/>
          <a:ln w="28575">
            <a:solidFill>
              <a:srgbClr val="E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" name="四角形: 角を丸くする 12">
            <a:extLst>
              <a:ext uri="{FF2B5EF4-FFF2-40B4-BE49-F238E27FC236}">
                <a16:creationId xmlns:a16="http://schemas.microsoft.com/office/drawing/2014/main" id="{C544E4D9-625D-C9A8-F305-8AD87520F768}"/>
              </a:ext>
            </a:extLst>
          </p:cNvPr>
          <p:cNvSpPr/>
          <p:nvPr/>
        </p:nvSpPr>
        <p:spPr>
          <a:xfrm>
            <a:off x="5917854" y="3983290"/>
            <a:ext cx="2500721" cy="650930"/>
          </a:xfrm>
          <a:prstGeom prst="roundRect">
            <a:avLst/>
          </a:prstGeom>
          <a:noFill/>
          <a:ln w="28575">
            <a:solidFill>
              <a:srgbClr val="EE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4" name="吹き出し: 角を丸めた四角形 13">
            <a:extLst>
              <a:ext uri="{FF2B5EF4-FFF2-40B4-BE49-F238E27FC236}">
                <a16:creationId xmlns:a16="http://schemas.microsoft.com/office/drawing/2014/main" id="{BACFCA4F-6BCD-8380-B368-0C41F56FECB9}"/>
              </a:ext>
            </a:extLst>
          </p:cNvPr>
          <p:cNvSpPr/>
          <p:nvPr/>
        </p:nvSpPr>
        <p:spPr>
          <a:xfrm>
            <a:off x="8662427" y="3436315"/>
            <a:ext cx="2861199" cy="612648"/>
          </a:xfrm>
          <a:prstGeom prst="wedgeRoundRectCallout">
            <a:avLst>
              <a:gd name="adj1" fmla="val -66146"/>
              <a:gd name="adj2" fmla="val 59548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API</a:t>
            </a:r>
            <a:r>
              <a:rPr kumimoji="1" lang="ja-JP" altLang="en-US" sz="1400" dirty="0"/>
              <a:t> のサブスクリプションで</a:t>
            </a:r>
            <a:br>
              <a:rPr kumimoji="1" lang="en-US" altLang="ja-JP" sz="1400" dirty="0"/>
            </a:br>
            <a:r>
              <a:rPr kumimoji="1" lang="ja-JP" altLang="en-US" sz="1400" dirty="0"/>
              <a:t>設定したヘッダー名</a:t>
            </a:r>
          </a:p>
        </p:txBody>
      </p:sp>
    </p:spTree>
    <p:extLst>
      <p:ext uri="{BB962C8B-B14F-4D97-AF65-F5344CB8AC3E}">
        <p14:creationId xmlns:p14="http://schemas.microsoft.com/office/powerpoint/2010/main" val="492873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610</TotalTime>
  <Words>331</Words>
  <Application>Microsoft Office PowerPoint</Application>
  <PresentationFormat>ワイド画面</PresentationFormat>
  <Paragraphs>65</Paragraphs>
  <Slides>15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0" baseType="lpstr">
      <vt:lpstr>游ゴシック</vt:lpstr>
      <vt:lpstr>游ゴシック Light</vt:lpstr>
      <vt:lpstr>Arial</vt:lpstr>
      <vt:lpstr>Cascadia Mono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Ayumu Inaba</dc:creator>
  <cp:lastModifiedBy>Ayumu Inaba</cp:lastModifiedBy>
  <cp:revision>17</cp:revision>
  <dcterms:created xsi:type="dcterms:W3CDTF">2025-06-25T00:55:37Z</dcterms:created>
  <dcterms:modified xsi:type="dcterms:W3CDTF">2025-06-26T04:24:54Z</dcterms:modified>
</cp:coreProperties>
</file>

<file path=docProps/thumbnail.jpeg>
</file>